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5" r:id="rId6"/>
    <p:sldId id="276" r:id="rId7"/>
    <p:sldId id="277" r:id="rId8"/>
    <p:sldId id="268" r:id="rId9"/>
    <p:sldId id="269" r:id="rId10"/>
    <p:sldId id="272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22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78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3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0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6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0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1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65F0-A966-427E-8884-91FAD950697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CA0D-421E-4D58-AA71-82A517350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8%20%D0%B3%D1%80%D1%83%D0%BF%D0%BF%D0%B0%20%D1%81%D0%BE%D0%BB%D0%BD%D1%8B%D1%88%D0%BA%D0%BE&amp;fp=2&amp;pos=88&amp;uinfo=ww-1349-wh-673-fw-1124-fh-467-pd-1&amp;rpt=simage&amp;img_url=http://ds5-lub.edu.yar.ru/kartinki_dlya_detskogo_sada_w260_h200.p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396" y="748882"/>
            <a:ext cx="11285622" cy="28539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                 </a:t>
            </a:r>
            <a: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ПРОФИЛАКТИКА </a:t>
            </a:r>
            <a:r>
              <a:rPr lang="ru-RU" sz="4000" dirty="0">
                <a:latin typeface="Arial Black" panose="020B0A04020102020204" pitchFamily="34" charset="0"/>
              </a:rPr>
              <a:t/>
            </a:r>
            <a:br>
              <a:rPr lang="ru-RU" sz="4000" dirty="0">
                <a:latin typeface="Arial Black" panose="020B0A04020102020204" pitchFamily="34" charset="0"/>
              </a:rPr>
            </a:br>
            <a:r>
              <a:rPr lang="ru-RU" sz="4000" dirty="0" smtClean="0">
                <a:latin typeface="Arial Black" panose="020B0A04020102020204" pitchFamily="34" charset="0"/>
              </a:rPr>
              <a:t>                             </a:t>
            </a:r>
            <a: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СИНДРОМА </a:t>
            </a:r>
            <a:b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</a:br>
            <a: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         ПРОФЕССИОНАЛЬНОГО ВЫГОРАНИЯ</a:t>
            </a:r>
            <a:r>
              <a:rPr lang="ru-RU" sz="4000" dirty="0">
                <a:latin typeface="Arial Black" panose="020B0A04020102020204" pitchFamily="34" charset="0"/>
              </a:rPr>
              <a:t/>
            </a:r>
            <a:br>
              <a:rPr lang="ru-RU" sz="4000" dirty="0">
                <a:latin typeface="Arial Black" panose="020B0A04020102020204" pitchFamily="34" charset="0"/>
              </a:rPr>
            </a:b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                 СЕМИНАР-ПРАКТИКУМ </a:t>
            </a:r>
            <a:r>
              <a:rPr lang="ru-RU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ДЛЯ ПЕДАГОГОВ </a:t>
            </a:r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ДОО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6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16976"/>
            <a:ext cx="10515600" cy="9763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ПРИЧИНЫ </a:t>
            </a:r>
            <a:b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ЭМОЦИОНАЛЬНОГО ВЫГОРАНИЯ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93369"/>
            <a:ext cx="10836986" cy="5494034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1.Часто </a:t>
            </a:r>
            <a:r>
              <a:rPr lang="ru-RU" sz="2000" b="1" dirty="0">
                <a:solidFill>
                  <a:schemeClr val="tx1"/>
                </a:solidFill>
              </a:rPr>
              <a:t>переживаемое чувство тревожности, связанное с ответственностью за жизнь и здоровье вверенных педагогу детей.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2. Необходимость ежедневного эмоционального «присоединения» к детям, сопереживания и сочувствия им.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3. Беспокойство за соблюдение санитарно-гигиенических требований и создание оптимальных психолого-педагогических условий содержания детей в ДОУ.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4. Ощущение беспокойства по поводу качества учебных </a:t>
            </a:r>
            <a:r>
              <a:rPr lang="ru-RU" sz="2000" b="1" dirty="0" smtClean="0">
                <a:solidFill>
                  <a:schemeClr val="tx1"/>
                </a:solidFill>
              </a:rPr>
              <a:t>занятий.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5. Переживание </a:t>
            </a:r>
            <a:r>
              <a:rPr lang="ru-RU" sz="2000" b="1" dirty="0">
                <a:solidFill>
                  <a:schemeClr val="tx1"/>
                </a:solidFill>
              </a:rPr>
              <a:t>персональной ответственности за результаты обучения детей, поступающих в </a:t>
            </a:r>
            <a:r>
              <a:rPr lang="ru-RU" sz="2000" b="1" dirty="0" smtClean="0">
                <a:solidFill>
                  <a:schemeClr val="tx1"/>
                </a:solidFill>
              </a:rPr>
              <a:t>школу.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6. Переживания</a:t>
            </a:r>
            <a:r>
              <a:rPr lang="ru-RU" sz="2000" b="1" dirty="0">
                <a:solidFill>
                  <a:schemeClr val="tx1"/>
                </a:solidFill>
              </a:rPr>
              <a:t>, связанные с налаживанием отно­шений с родителями воспитанников.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7. Переживания </a:t>
            </a:r>
            <a:r>
              <a:rPr lang="ru-RU" sz="2000" b="1" dirty="0">
                <a:solidFill>
                  <a:schemeClr val="tx1"/>
                </a:solidFill>
              </a:rPr>
              <a:t>по поводу восприятия собствен­ной личности значимыми людьми.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8. Ревностное </a:t>
            </a:r>
            <a:r>
              <a:rPr lang="ru-RU" sz="2000" b="1" dirty="0">
                <a:solidFill>
                  <a:schemeClr val="tx1"/>
                </a:solidFill>
              </a:rPr>
              <a:t>отношение педагогов с большим стажем к успехам молодых коллег.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9. Переживания молодых педагогов, т.к. не хотят мириться с необоснованными придирками, замечаниями, ограничением их творчества и усилий, направленных на достижение успеха.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10. Переживания педагогов </a:t>
            </a:r>
            <a:r>
              <a:rPr lang="ru-RU" sz="2000" b="1" dirty="0" err="1">
                <a:solidFill>
                  <a:schemeClr val="tx1"/>
                </a:solidFill>
              </a:rPr>
              <a:t>предпенсионного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возраста т.к. защищают свой авторитет и боятся, что молодежь будет представлять большую ценность для ДОУ.</a:t>
            </a: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endParaRPr lang="ru-RU" sz="2000" dirty="0" smtClean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45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6287" y="668741"/>
            <a:ext cx="9955378" cy="608690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</a:p>
          <a:p>
            <a:pPr algn="ctr">
              <a:lnSpc>
                <a:spcPct val="120000"/>
              </a:lnSpc>
            </a:pPr>
            <a:r>
              <a:rPr lang="ru-RU" sz="3400" b="1" dirty="0">
                <a:solidFill>
                  <a:schemeClr val="tx1"/>
                </a:solidFill>
              </a:rPr>
              <a:t>Учитесь управлять собой.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Во всем ищите добрые начала.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И, споря с трудною судьбой, 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Умейте начинать сначала,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Споткнувшись, самому вставать,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В себе самом искать опору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При быстром продвиженье в гору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Друзей в пути не растерять…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Не злобствуйте, не исходите ядом,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Не радуйтесь чужой беде,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Ищите лишь добро везде,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Особенно упорно в тех, кто рядом.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Не умирайте, пока живы!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Поверьте, беды все уйдут: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Несчастья тоже устают,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И завтра будет день счастливый!  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8" name="Рисунок 7" descr="http://img1.liveinternet.ru/images/attach/c/8/102/233/102233995_5152557_0_88e4c_e0232fc5_XL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7" y="150126"/>
            <a:ext cx="2820892" cy="2620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79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9094" y="294468"/>
            <a:ext cx="10168355" cy="78370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Профессиональное выгорание</a:t>
            </a:r>
            <a:r>
              <a:rPr lang="ru-RU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471" y="1379349"/>
            <a:ext cx="10515600" cy="4710301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</a:rPr>
              <a:t>это синдром, развивающийся на фоне хронического стресса и ведущий к истощению эмоционально – энергических и личностных ресурсов работающего человека.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</a:rPr>
              <a:t>это </a:t>
            </a:r>
            <a:r>
              <a:rPr lang="ru-RU" sz="3000" b="1" dirty="0">
                <a:solidFill>
                  <a:schemeClr val="tx1"/>
                </a:solidFill>
              </a:rPr>
              <a:t>неблагоприятная реакция человека на стресс, полученный на работе</a:t>
            </a:r>
            <a:r>
              <a:rPr lang="ru-RU" sz="30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</a:rPr>
              <a:t>понимается </a:t>
            </a:r>
            <a:r>
              <a:rPr lang="ru-RU" sz="3000" b="1" dirty="0">
                <a:solidFill>
                  <a:schemeClr val="tx1"/>
                </a:solidFill>
              </a:rPr>
              <a:t>как процесс постепенной утраты эмоциональной, когнитивной и физической энергии, проявляющийся в эмоциональном, умственном истощении, физическом утомлении, личностной отстраненности и снижении удовлетворения исполнением работы (Г.А. Макарова).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62386"/>
            <a:ext cx="10515600" cy="7929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«Эмоциональное выгорание»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10347"/>
            <a:ext cx="10515600" cy="400781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состояние физического, эмоционального, умственного истощения, это выработанный личностью механизм психологической защиты в форме полного или частичного исключения эмоций в ответ на психотравмирующие воздействие. </a:t>
            </a:r>
            <a:endParaRPr lang="ru-RU" sz="28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Выгорание» - это ответ на хроническое эмоциональное напряжение.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639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63773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СИМПТОМЫ </a:t>
            </a:r>
            <a:br>
              <a:rPr lang="ru-RU" sz="3200" b="1" dirty="0">
                <a:latin typeface="Arial Black" panose="020B0A04020102020204" pitchFamily="34" charset="0"/>
              </a:rPr>
            </a:br>
            <a:r>
              <a:rPr lang="ru-RU" sz="3200" b="1" dirty="0">
                <a:latin typeface="Arial Black" panose="020B0A04020102020204" pitchFamily="34" charset="0"/>
              </a:rPr>
              <a:t>ПРОФЕССИОНАЛЬНОГО ВЫГОРАНИЯ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650" y="1410347"/>
            <a:ext cx="10132799" cy="5045044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>
                <a:solidFill>
                  <a:schemeClr val="tx1"/>
                </a:solidFill>
              </a:rPr>
              <a:t>1.  ФИЗИЧЕСКИЕ:</a:t>
            </a:r>
            <a:endParaRPr lang="ru-RU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усталость;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чувство истощения;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восприимчивость к изменениям показателей внешней среды;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err="1">
                <a:solidFill>
                  <a:schemeClr val="tx1"/>
                </a:solidFill>
              </a:rPr>
              <a:t>астенизация</a:t>
            </a:r>
            <a:r>
              <a:rPr lang="ru-RU" sz="2800" b="1" dirty="0">
                <a:solidFill>
                  <a:schemeClr val="tx1"/>
                </a:solidFill>
              </a:rPr>
              <a:t> (от греч. </a:t>
            </a:r>
            <a:r>
              <a:rPr lang="ru-RU" sz="2800" b="1" dirty="0" err="1">
                <a:solidFill>
                  <a:schemeClr val="tx1"/>
                </a:solidFill>
              </a:rPr>
              <a:t>astheneia</a:t>
            </a:r>
            <a:r>
              <a:rPr lang="ru-RU" sz="2800" b="1" dirty="0">
                <a:solidFill>
                  <a:schemeClr val="tx1"/>
                </a:solidFill>
              </a:rPr>
              <a:t> бессилие, слабость)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частые головные боли, расстройства желудочно-кишечного тракта;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избыток или недостаток веса;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одышка;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бессонница.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40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63773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СИМПТОМЫ </a:t>
            </a:r>
            <a:br>
              <a:rPr lang="ru-RU" sz="3200" b="1" dirty="0">
                <a:latin typeface="Arial Black" panose="020B0A04020102020204" pitchFamily="34" charset="0"/>
              </a:rPr>
            </a:br>
            <a:r>
              <a:rPr lang="ru-RU" sz="3200" b="1" dirty="0">
                <a:latin typeface="Arial Black" panose="020B0A04020102020204" pitchFamily="34" charset="0"/>
              </a:rPr>
              <a:t>ПРОФЕССИОНАЛЬНОГО ВЫГОРАНИЯ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651" y="1628711"/>
            <a:ext cx="10132799" cy="5045044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tx1"/>
                </a:solidFill>
              </a:rPr>
              <a:t>2. ПОВЕДЕНЧЕСКИЕ :</a:t>
            </a:r>
            <a:endParaRPr lang="ru-RU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работа становится все тяжелее, а способность выполнять ее все меньше;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профессионал рано приходит на работу и остается надолго;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поздно появляется на работе и рано уходит;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берет работу на </a:t>
            </a:r>
            <a:r>
              <a:rPr lang="ru-RU" sz="2800" b="1" dirty="0" smtClean="0">
                <a:solidFill>
                  <a:schemeClr val="tx1"/>
                </a:solidFill>
              </a:rPr>
              <a:t>дом.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540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63773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 Black" panose="020B0A04020102020204" pitchFamily="34" charset="0"/>
              </a:rPr>
              <a:t>СИМПТОМЫ </a:t>
            </a:r>
            <a:br>
              <a:rPr lang="ru-RU" sz="3200" b="1" dirty="0">
                <a:latin typeface="Arial Black" panose="020B0A04020102020204" pitchFamily="34" charset="0"/>
              </a:rPr>
            </a:br>
            <a:r>
              <a:rPr lang="ru-RU" sz="3200" b="1" dirty="0">
                <a:latin typeface="Arial Black" panose="020B0A04020102020204" pitchFamily="34" charset="0"/>
              </a:rPr>
              <a:t>ПРОФЕССИОНАЛЬНОГО ВЫГОРАНИЯ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651" y="1273869"/>
            <a:ext cx="10132799" cy="5440830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3. ПСИХОЛОГИЧЕСКИЕ:</a:t>
            </a:r>
            <a:endParaRPr lang="ru-RU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чувство неосознанного беспокойства;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чувство скуки;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снижение уровня энтузиазма;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 чувство обиды; чувство разочарования;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неуверенность; чувство вины; чувство </a:t>
            </a:r>
            <a:r>
              <a:rPr lang="ru-RU" b="1" dirty="0" err="1">
                <a:solidFill>
                  <a:schemeClr val="tx1"/>
                </a:solidFill>
              </a:rPr>
              <a:t>невостребованности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легко возникающее чувство гнева; раздражительность;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человек обращает внимание на детали; подозрительность;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ригидность (от лат. </a:t>
            </a:r>
            <a:r>
              <a:rPr lang="ru-RU" b="1" dirty="0" err="1">
                <a:solidFill>
                  <a:schemeClr val="tx1"/>
                </a:solidFill>
              </a:rPr>
              <a:t>rigidus</a:t>
            </a:r>
            <a:r>
              <a:rPr lang="ru-RU" b="1" dirty="0">
                <a:solidFill>
                  <a:schemeClr val="tx1"/>
                </a:solidFill>
              </a:rPr>
              <a:t> — жесткий, твердый);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неспособность принимать решения;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повышенное чувство ответственности;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общая негативная установка на жизненные перспективы.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833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63773"/>
            <a:ext cx="10515600" cy="15558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Arial Black" panose="020B0A04020102020204" pitchFamily="34" charset="0"/>
              </a:rPr>
              <a:t>Модифицированная методика </a:t>
            </a:r>
            <a:r>
              <a:rPr lang="ru-RU" sz="3100" b="1" dirty="0" smtClean="0">
                <a:latin typeface="Arial Black" panose="020B0A04020102020204" pitchFamily="34" charset="0"/>
              </a:rPr>
              <a:t/>
            </a:r>
            <a:br>
              <a:rPr lang="ru-RU" sz="3100" b="1" dirty="0" smtClean="0">
                <a:latin typeface="Arial Black" panose="020B0A04020102020204" pitchFamily="34" charset="0"/>
              </a:rPr>
            </a:br>
            <a:r>
              <a:rPr lang="ru-RU" sz="3100" b="1" dirty="0" smtClean="0">
                <a:latin typeface="Arial Black" panose="020B0A04020102020204" pitchFamily="34" charset="0"/>
              </a:rPr>
              <a:t>диагностики </a:t>
            </a:r>
            <a:r>
              <a:rPr lang="ru-RU" sz="3100" b="1" dirty="0">
                <a:latin typeface="Arial Black" panose="020B0A04020102020204" pitchFamily="34" charset="0"/>
              </a:rPr>
              <a:t>уровня эмоционального выгорания В.В. Бойко</a:t>
            </a:r>
            <a:r>
              <a:rPr lang="ru-RU" sz="3200" dirty="0">
                <a:latin typeface="Arial Black" panose="020B0A04020102020204" pitchFamily="34" charset="0"/>
              </a:rPr>
              <a:t/>
            </a:r>
            <a:br>
              <a:rPr lang="ru-RU" sz="3200" dirty="0">
                <a:latin typeface="Arial Black" panose="020B0A04020102020204" pitchFamily="34" charset="0"/>
              </a:rPr>
            </a:b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651" y="1719619"/>
            <a:ext cx="10132799" cy="482668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(каждый утвердительный ответ - 1 балл).</a:t>
            </a:r>
          </a:p>
          <a:p>
            <a:r>
              <a:rPr lang="ru-RU" b="1" i="1" u="sng" dirty="0">
                <a:solidFill>
                  <a:schemeClr val="tx1"/>
                </a:solidFill>
              </a:rPr>
              <a:t>Уровни</a:t>
            </a:r>
            <a:r>
              <a:rPr lang="ru-RU" b="1" i="1" dirty="0">
                <a:solidFill>
                  <a:schemeClr val="tx1"/>
                </a:solidFill>
              </a:rPr>
              <a:t>: </a:t>
            </a:r>
            <a:r>
              <a:rPr lang="ru-RU" b="1" dirty="0">
                <a:solidFill>
                  <a:schemeClr val="tx1"/>
                </a:solidFill>
              </a:rPr>
              <a:t>от 6 до 0 баллов - низкий уровень эмоционального выгорания, синдром выгорания Вам не грозит.</a:t>
            </a:r>
          </a:p>
          <a:p>
            <a:r>
              <a:rPr lang="ru-RU" b="1" dirty="0">
                <a:solidFill>
                  <a:schemeClr val="tx1"/>
                </a:solidFill>
              </a:rPr>
              <a:t>от 13 до 7 баллов - средний уровень эмоционального выгорания, вам необходимо взять отпуск, отключиться от рабочих дел, либо сменить работу, либо лучше, переменить стиль жизни.</a:t>
            </a:r>
          </a:p>
          <a:p>
            <a:r>
              <a:rPr lang="ru-RU" b="1" dirty="0">
                <a:solidFill>
                  <a:schemeClr val="tx1"/>
                </a:solidFill>
              </a:rPr>
              <a:t>от 20 до 14 баллов - высокий уровень эмо­ционального выгорания, положение весьма серьезное, но, возможно, в вас еще теплится огонек, нужно, чтобы он не погас.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087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16976"/>
            <a:ext cx="10515600" cy="1193371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ЭТАПЫ РАЗВИТИЯ СИНДРОМА ЭМОЦИОНАЛЬНОГО ВЫГОРАНИЯ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6663" y="1601416"/>
            <a:ext cx="9777957" cy="5154226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ru-RU" sz="2800" b="1" dirty="0" smtClean="0">
                <a:solidFill>
                  <a:schemeClr val="tx1"/>
                </a:solidFill>
              </a:rPr>
              <a:t>ПЕРВЫЙ ЭТАП - развивается </a:t>
            </a:r>
            <a:r>
              <a:rPr lang="ru-RU" sz="2800" b="1" dirty="0">
                <a:solidFill>
                  <a:schemeClr val="tx1"/>
                </a:solidFill>
              </a:rPr>
              <a:t>нервное (тревожное) напряжение, которое создают хроническая </a:t>
            </a:r>
            <a:r>
              <a:rPr lang="ru-RU" sz="2800" b="1" dirty="0" smtClean="0">
                <a:solidFill>
                  <a:schemeClr val="tx1"/>
                </a:solidFill>
              </a:rPr>
              <a:t>отрицательная </a:t>
            </a:r>
            <a:r>
              <a:rPr lang="ru-RU" sz="2800" b="1" dirty="0">
                <a:solidFill>
                  <a:schemeClr val="tx1"/>
                </a:solidFill>
              </a:rPr>
              <a:t>психоэмоциональная атмосфера, дестабилизирующая обстановка, повышенная от­ветственность, трудность контингента.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ru-RU" sz="2800" b="1" dirty="0" smtClean="0">
                <a:solidFill>
                  <a:schemeClr val="tx1"/>
                </a:solidFill>
              </a:rPr>
              <a:t>ВТОРОЙ ЭТАП </a:t>
            </a:r>
            <a:r>
              <a:rPr lang="ru-RU" sz="2800" b="1" dirty="0">
                <a:solidFill>
                  <a:schemeClr val="tx1"/>
                </a:solidFill>
              </a:rPr>
              <a:t>- это </a:t>
            </a:r>
            <a:r>
              <a:rPr lang="ru-RU" sz="2800" b="1" dirty="0" err="1">
                <a:solidFill>
                  <a:schemeClr val="tx1"/>
                </a:solidFill>
              </a:rPr>
              <a:t>резистенция</a:t>
            </a:r>
            <a:r>
              <a:rPr lang="ru-RU" sz="2800" b="1" dirty="0">
                <a:solidFill>
                  <a:schemeClr val="tx1"/>
                </a:solidFill>
              </a:rPr>
              <a:t>, т.е. </a:t>
            </a:r>
            <a:r>
              <a:rPr lang="ru-RU" sz="2800" b="1" dirty="0" smtClean="0">
                <a:solidFill>
                  <a:schemeClr val="tx1"/>
                </a:solidFill>
              </a:rPr>
              <a:t>сопротивление. </a:t>
            </a:r>
          </a:p>
          <a:p>
            <a:pPr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ru-RU" sz="2800" b="1" dirty="0" smtClean="0">
                <a:solidFill>
                  <a:schemeClr val="tx1"/>
                </a:solidFill>
              </a:rPr>
              <a:t>ТРЕТИЙ ЭТАП - характеризуется </a:t>
            </a:r>
            <a:r>
              <a:rPr lang="ru-RU" sz="2800" b="1" dirty="0">
                <a:solidFill>
                  <a:schemeClr val="tx1"/>
                </a:solidFill>
              </a:rPr>
              <a:t>истощением, оскудением психических ресурсов, снижением эмоционального тонуса.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415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16976"/>
            <a:ext cx="10515600" cy="9763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ПРИЧИНЫ </a:t>
            </a:r>
            <a:b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600" b="1" cap="all" dirty="0" smtClean="0">
                <a:ln w="3175" cmpd="sng"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ЭМОЦИОНАЛЬНОГО ВЫГОРАНИЯ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93369"/>
            <a:ext cx="10877929" cy="5494034"/>
          </a:xfrm>
        </p:spPr>
        <p:txBody>
          <a:bodyPr>
            <a:normAutofit fontScale="85000" lnSpcReduction="20000"/>
          </a:bodyPr>
          <a:lstStyle/>
          <a:p>
            <a:pPr algn="ctr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ru-RU" sz="3800" b="1" dirty="0">
                <a:solidFill>
                  <a:schemeClr val="tx1"/>
                </a:solidFill>
              </a:rPr>
              <a:t>несоответствия между личностью и </a:t>
            </a:r>
            <a:r>
              <a:rPr lang="ru-RU" sz="3800" b="1" dirty="0" smtClean="0">
                <a:solidFill>
                  <a:schemeClr val="tx1"/>
                </a:solidFill>
              </a:rPr>
              <a:t>работой:</a:t>
            </a:r>
            <a:endParaRPr lang="ru-RU" sz="3800" b="1" dirty="0">
              <a:solidFill>
                <a:schemeClr val="tx1"/>
              </a:solidFill>
            </a:endParaRP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требованиями, предъявляемыми к работнику, и его </a:t>
            </a:r>
            <a:r>
              <a:rPr lang="ru-RU" sz="33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ресурсами;</a:t>
            </a:r>
            <a:endParaRPr lang="ru-RU" sz="33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желанием иметь интересную работу и хорошо зарабатывать и неудовлетворенностью </a:t>
            </a:r>
            <a:r>
              <a:rPr lang="ru-RU" sz="33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профессией;</a:t>
            </a:r>
            <a:endParaRPr lang="ru-RU" sz="33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стремлением иметь большую степень самостоятельности и жесткой политикой администрации и контролем;</a:t>
            </a: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объемом работы и нереальными сроками ее выполнения;</a:t>
            </a: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трудом и вознаграждением;</a:t>
            </a: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желанием положительного взаимодействия и отсутствием такового;</a:t>
            </a: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желанием справедливости на работе и ее отсутствием;</a:t>
            </a:r>
          </a:p>
          <a:p>
            <a:pPr marL="342900" marR="9017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0215" algn="l"/>
                <a:tab pos="571500" algn="l"/>
              </a:tabLst>
            </a:pPr>
            <a:r>
              <a:rPr lang="ru-RU" sz="33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этическими </a:t>
            </a:r>
            <a:r>
              <a:rPr lang="ru-RU" sz="33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принципами и принципами личности и требованиями работы.</a:t>
            </a: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endParaRPr lang="ru-RU" sz="20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333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658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                         ПРОФИЛАКТИКА                               СИНДРОМА           ПРОФЕССИОНАЛЬНОГО ВЫГОРАНИЯ </vt:lpstr>
      <vt:lpstr>Профессиональное выгорание </vt:lpstr>
      <vt:lpstr>«Эмоциональное выгорание» </vt:lpstr>
      <vt:lpstr>СИМПТОМЫ  ПРОФЕССИОНАЛЬНОГО ВЫГОРАНИЯ</vt:lpstr>
      <vt:lpstr>СИМПТОМЫ  ПРОФЕССИОНАЛЬНОГО ВЫГОРАНИЯ</vt:lpstr>
      <vt:lpstr>СИМПТОМЫ  ПРОФЕССИОНАЛЬНОГО ВЫГОРАНИЯ</vt:lpstr>
      <vt:lpstr>Модифицированная методика  диагностики уровня эмоционального выгорания В.В. Бойко </vt:lpstr>
      <vt:lpstr>ЭТАПЫ РАЗВИТИЯ СИНДРОМА ЭМОЦИОНАЛЬНОГО ВЫГОРАНИЯ</vt:lpstr>
      <vt:lpstr>ПРИЧИНЫ  ЭМОЦИОНАЛЬНОГО ВЫГОРАНИЯ</vt:lpstr>
      <vt:lpstr>ПРИЧИНЫ  ЭМОЦИОНАЛЬНОГО ВЫГОРАНИЯ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СИНДРОМА ПРОФЕССИОНАЛЬНОГО ВЫГОРАНИЯ </dc:title>
  <dc:creator>Пользователь</dc:creator>
  <cp:lastModifiedBy>Admin</cp:lastModifiedBy>
  <cp:revision>22</cp:revision>
  <dcterms:created xsi:type="dcterms:W3CDTF">2014-03-18T18:05:31Z</dcterms:created>
  <dcterms:modified xsi:type="dcterms:W3CDTF">2014-04-16T09:06:06Z</dcterms:modified>
</cp:coreProperties>
</file>