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5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6.xml" ContentType="application/vnd.openxmlformats-officedocument.theme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theme/theme7.xml" ContentType="application/vnd.openxmlformats-officedocument.theme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theme/theme8.xml" ContentType="application/vnd.openxmlformats-officedocument.theme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6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  <p:sldMasterId id="2147483697" r:id="rId3"/>
    <p:sldMasterId id="2147483710" r:id="rId4"/>
    <p:sldMasterId id="2147483723" r:id="rId5"/>
    <p:sldMasterId id="2147483736" r:id="rId6"/>
    <p:sldMasterId id="2147483749" r:id="rId7"/>
    <p:sldMasterId id="2147483762" r:id="rId8"/>
    <p:sldMasterId id="2147483775" r:id="rId9"/>
  </p:sldMasterIdLst>
  <p:notesMasterIdLst>
    <p:notesMasterId r:id="rId32"/>
  </p:notesMasterIdLst>
  <p:sldIdLst>
    <p:sldId id="289" r:id="rId10"/>
    <p:sldId id="271" r:id="rId11"/>
    <p:sldId id="256" r:id="rId12"/>
    <p:sldId id="280" r:id="rId13"/>
    <p:sldId id="278" r:id="rId14"/>
    <p:sldId id="281" r:id="rId15"/>
    <p:sldId id="282" r:id="rId16"/>
    <p:sldId id="283" r:id="rId17"/>
    <p:sldId id="284" r:id="rId18"/>
    <p:sldId id="288" r:id="rId19"/>
    <p:sldId id="265" r:id="rId20"/>
    <p:sldId id="263" r:id="rId21"/>
    <p:sldId id="264" r:id="rId22"/>
    <p:sldId id="266" r:id="rId23"/>
    <p:sldId id="267" r:id="rId24"/>
    <p:sldId id="268" r:id="rId25"/>
    <p:sldId id="287" r:id="rId26"/>
    <p:sldId id="270" r:id="rId27"/>
    <p:sldId id="285" r:id="rId28"/>
    <p:sldId id="290" r:id="rId29"/>
    <p:sldId id="291" r:id="rId30"/>
    <p:sldId id="286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029" autoAdjust="0"/>
  </p:normalViewPr>
  <p:slideViewPr>
    <p:cSldViewPr>
      <p:cViewPr varScale="1">
        <p:scale>
          <a:sx n="65" d="100"/>
          <a:sy n="65" d="100"/>
        </p:scale>
        <p:origin x="1452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34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tableStyles" Target="tableStyles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theme" Target="theme/theme1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image" Target="../media/image16.png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image" Target="../media/image16.png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F1ED62B-7CA7-4520-9579-F63372B1A810}" type="doc">
      <dgm:prSet loTypeId="urn:microsoft.com/office/officeart/2005/8/layout/vList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4BF1C33-BE25-4399-9E0D-3BDFCB0FC3D3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solidFill>
          <a:srgbClr val="0070C0"/>
        </a:solidFill>
      </dgm:spPr>
      <dgm:t>
        <a:bodyPr/>
        <a:lstStyle/>
        <a:p>
          <a:pPr algn="ctr" rtl="0"/>
          <a:r>
            <a:rPr lang="ru-RU" sz="2800" b="1" cap="none" spc="0" dirty="0" smtClean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rPr>
            <a:t>«Комплексная образовательная программа дошкольного образования  </a:t>
          </a:r>
        </a:p>
        <a:p>
          <a:pPr algn="ctr" rtl="0"/>
          <a:r>
            <a:rPr lang="ru-RU" sz="4000" b="1" cap="none" spc="0" dirty="0" smtClean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rPr>
            <a:t>«Мир открытий» </a:t>
          </a:r>
        </a:p>
      </dgm:t>
    </dgm:pt>
    <dgm:pt modelId="{BC671A4F-79C7-404D-8062-69A9077D9931}" type="parTrans" cxnId="{83C8FA1C-D158-4E5B-A393-C1D5DD1B8008}">
      <dgm:prSet/>
      <dgm:spPr/>
      <dgm:t>
        <a:bodyPr/>
        <a:lstStyle/>
        <a:p>
          <a:endParaRPr lang="ru-RU"/>
        </a:p>
      </dgm:t>
    </dgm:pt>
    <dgm:pt modelId="{5E5C4B30-DA17-493E-B9F8-8671A11EFCC7}" type="sibTrans" cxnId="{83C8FA1C-D158-4E5B-A393-C1D5DD1B8008}">
      <dgm:prSet/>
      <dgm:spPr/>
      <dgm:t>
        <a:bodyPr/>
        <a:lstStyle/>
        <a:p>
          <a:endParaRPr lang="ru-RU"/>
        </a:p>
      </dgm:t>
    </dgm:pt>
    <dgm:pt modelId="{AEA44403-232B-4082-900A-19316FB1BCCB}" type="pres">
      <dgm:prSet presAssocID="{1F1ED62B-7CA7-4520-9579-F63372B1A81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F91945C-1575-443B-9D6F-67DEB260024E}" type="pres">
      <dgm:prSet presAssocID="{64BF1C33-BE25-4399-9E0D-3BDFCB0FC3D3}" presName="parentText" presStyleLbl="node1" presStyleIdx="0" presStyleCnt="1" custScaleY="100217" custLinFactNeighborX="-3889" custLinFactNeighborY="896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3111B6B-9FD5-41CA-8E2C-88A4F4A90B13}" type="presOf" srcId="{64BF1C33-BE25-4399-9E0D-3BDFCB0FC3D3}" destId="{EF91945C-1575-443B-9D6F-67DEB260024E}" srcOrd="0" destOrd="0" presId="urn:microsoft.com/office/officeart/2005/8/layout/vList2"/>
    <dgm:cxn modelId="{E70ABC94-D69A-4C86-8DC6-1127BE605B31}" type="presOf" srcId="{1F1ED62B-7CA7-4520-9579-F63372B1A810}" destId="{AEA44403-232B-4082-900A-19316FB1BCCB}" srcOrd="0" destOrd="0" presId="urn:microsoft.com/office/officeart/2005/8/layout/vList2"/>
    <dgm:cxn modelId="{83C8FA1C-D158-4E5B-A393-C1D5DD1B8008}" srcId="{1F1ED62B-7CA7-4520-9579-F63372B1A810}" destId="{64BF1C33-BE25-4399-9E0D-3BDFCB0FC3D3}" srcOrd="0" destOrd="0" parTransId="{BC671A4F-79C7-404D-8062-69A9077D9931}" sibTransId="{5E5C4B30-DA17-493E-B9F8-8671A11EFCC7}"/>
    <dgm:cxn modelId="{1BAC99C2-8780-4F0E-B3A0-A5BFF36B7B4C}" type="presParOf" srcId="{AEA44403-232B-4082-900A-19316FB1BCCB}" destId="{EF91945C-1575-443B-9D6F-67DEB260024E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2963EF7-4320-4D7B-AE3F-F1DDE1816D41}" type="doc">
      <dgm:prSet loTypeId="urn:microsoft.com/office/officeart/2005/8/layout/vList3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EFC406E9-3E33-4FDE-8EBB-3F4C10A4CEA8}">
      <dgm:prSet custT="1"/>
      <dgm:spPr/>
      <dgm:t>
        <a:bodyPr/>
        <a:lstStyle/>
        <a:p>
          <a:pPr rtl="0"/>
          <a:r>
            <a:rPr lang="ru-RU" sz="16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Решение образовательных ситуаций, занятия;</a:t>
          </a:r>
          <a:endParaRPr lang="ru-RU" sz="1600" b="1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EC6FBB46-4DA4-40CC-AF31-6361B4EBB985}" type="parTrans" cxnId="{022346E0-A2C2-4D10-A658-EC1403B8F8F8}">
      <dgm:prSet/>
      <dgm:spPr/>
      <dgm:t>
        <a:bodyPr/>
        <a:lstStyle/>
        <a:p>
          <a:endParaRPr lang="ru-RU"/>
        </a:p>
      </dgm:t>
    </dgm:pt>
    <dgm:pt modelId="{A6295CCB-8C20-4C00-B6F5-FDCA81E8D635}" type="sibTrans" cxnId="{022346E0-A2C2-4D10-A658-EC1403B8F8F8}">
      <dgm:prSet/>
      <dgm:spPr/>
      <dgm:t>
        <a:bodyPr/>
        <a:lstStyle/>
        <a:p>
          <a:endParaRPr lang="ru-RU"/>
        </a:p>
      </dgm:t>
    </dgm:pt>
    <dgm:pt modelId="{B2806206-2D32-4D00-AC24-193F02111527}">
      <dgm:prSet custT="1"/>
      <dgm:spPr/>
      <dgm:t>
        <a:bodyPr/>
        <a:lstStyle/>
        <a:p>
          <a:pPr rtl="0"/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Решение игровых, проблемных ситуаций </a:t>
          </a:r>
        </a:p>
        <a:p>
          <a:pPr rtl="0"/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(«Мы готовим праздничное угощение для кукол», «Почему у медведя нос черный?», «Грибы: друзья или враги?» </a:t>
          </a:r>
          <a:endParaRPr lang="ru-RU" sz="1600" b="1" dirty="0">
            <a:latin typeface="Times New Roman" pitchFamily="18" charset="0"/>
            <a:cs typeface="Times New Roman" pitchFamily="18" charset="0"/>
          </a:endParaRPr>
        </a:p>
      </dgm:t>
    </dgm:pt>
    <dgm:pt modelId="{C0E34245-8396-4F10-8077-E02530CBF158}" type="parTrans" cxnId="{7D2117A5-0596-465E-873D-F5392EC282C4}">
      <dgm:prSet/>
      <dgm:spPr/>
      <dgm:t>
        <a:bodyPr/>
        <a:lstStyle/>
        <a:p>
          <a:endParaRPr lang="ru-RU"/>
        </a:p>
      </dgm:t>
    </dgm:pt>
    <dgm:pt modelId="{BD627FFA-6504-4FFE-B460-A485D9B90E8A}" type="sibTrans" cxnId="{7D2117A5-0596-465E-873D-F5392EC282C4}">
      <dgm:prSet/>
      <dgm:spPr/>
      <dgm:t>
        <a:bodyPr/>
        <a:lstStyle/>
        <a:p>
          <a:endParaRPr lang="ru-RU"/>
        </a:p>
      </dgm:t>
    </dgm:pt>
    <dgm:pt modelId="{C6DC4C91-3CA1-4C18-BF7C-883E7298EDCD}">
      <dgm:prSet custT="1"/>
      <dgm:spPr/>
      <dgm:t>
        <a:bodyPr/>
        <a:lstStyle/>
        <a:p>
          <a:pPr rtl="0"/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Игры-путешествия («Путешествие в космос», «Путешествие по странам мира», «Путешествие в зимний лес» и т.д.);</a:t>
          </a:r>
          <a:endParaRPr lang="ru-RU" sz="1600" b="1" dirty="0">
            <a:latin typeface="Times New Roman" pitchFamily="18" charset="0"/>
            <a:cs typeface="Times New Roman" pitchFamily="18" charset="0"/>
          </a:endParaRPr>
        </a:p>
      </dgm:t>
    </dgm:pt>
    <dgm:pt modelId="{B87B1A3C-998D-4F7A-9BA4-816B803446F7}" type="parTrans" cxnId="{CB115A67-7AEA-442E-86A0-D4E1DB51AA10}">
      <dgm:prSet/>
      <dgm:spPr/>
      <dgm:t>
        <a:bodyPr/>
        <a:lstStyle/>
        <a:p>
          <a:endParaRPr lang="ru-RU"/>
        </a:p>
      </dgm:t>
    </dgm:pt>
    <dgm:pt modelId="{7DA28691-D6EA-4CEE-97E5-0EFB8D44C1ED}" type="sibTrans" cxnId="{CB115A67-7AEA-442E-86A0-D4E1DB51AA10}">
      <dgm:prSet/>
      <dgm:spPr/>
      <dgm:t>
        <a:bodyPr/>
        <a:lstStyle/>
        <a:p>
          <a:endParaRPr lang="ru-RU"/>
        </a:p>
      </dgm:t>
    </dgm:pt>
    <dgm:pt modelId="{34A147DF-EC9C-435E-BED7-C98F2BF05A39}">
      <dgm:prSet custT="1"/>
      <dgm:spPr/>
      <dgm:t>
        <a:bodyPr/>
        <a:lstStyle/>
        <a:p>
          <a:pPr rtl="0"/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Экскурсии, целевые прогулки</a:t>
          </a:r>
          <a:endParaRPr lang="ru-RU" sz="1600" b="1" dirty="0">
            <a:latin typeface="Times New Roman" pitchFamily="18" charset="0"/>
            <a:cs typeface="Times New Roman" pitchFamily="18" charset="0"/>
          </a:endParaRPr>
        </a:p>
      </dgm:t>
    </dgm:pt>
    <dgm:pt modelId="{E540D04B-A4C8-44C6-ADE4-BD405254D09E}" type="parTrans" cxnId="{D3C8FBA7-7B5C-4E36-B921-2884F0546F48}">
      <dgm:prSet/>
      <dgm:spPr/>
      <dgm:t>
        <a:bodyPr/>
        <a:lstStyle/>
        <a:p>
          <a:endParaRPr lang="ru-RU"/>
        </a:p>
      </dgm:t>
    </dgm:pt>
    <dgm:pt modelId="{129546C6-6E7C-4843-B482-F5FBA7140FD1}" type="sibTrans" cxnId="{D3C8FBA7-7B5C-4E36-B921-2884F0546F48}">
      <dgm:prSet/>
      <dgm:spPr/>
      <dgm:t>
        <a:bodyPr/>
        <a:lstStyle/>
        <a:p>
          <a:endParaRPr lang="ru-RU"/>
        </a:p>
      </dgm:t>
    </dgm:pt>
    <dgm:pt modelId="{EB9105E7-1D3B-4624-AA5B-F79759A5E80F}">
      <dgm:prSet custT="1"/>
      <dgm:spPr/>
      <dgm:t>
        <a:bodyPr/>
        <a:lstStyle/>
        <a:p>
          <a:pPr rtl="0"/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КВН, викторина, музыкально-литературная гостиная</a:t>
          </a:r>
          <a:endParaRPr lang="ru-RU" sz="1600" b="1" dirty="0">
            <a:latin typeface="Times New Roman" pitchFamily="18" charset="0"/>
            <a:cs typeface="Times New Roman" pitchFamily="18" charset="0"/>
          </a:endParaRPr>
        </a:p>
      </dgm:t>
    </dgm:pt>
    <dgm:pt modelId="{A30F09E6-524C-430A-AFD8-0ED66D432E58}" type="parTrans" cxnId="{560825C1-F34A-4684-8D3D-5BEED133E3A8}">
      <dgm:prSet/>
      <dgm:spPr/>
      <dgm:t>
        <a:bodyPr/>
        <a:lstStyle/>
        <a:p>
          <a:endParaRPr lang="ru-RU"/>
        </a:p>
      </dgm:t>
    </dgm:pt>
    <dgm:pt modelId="{D1A7C8DB-A5B8-4C10-B402-2C4338BE36EF}" type="sibTrans" cxnId="{560825C1-F34A-4684-8D3D-5BEED133E3A8}">
      <dgm:prSet/>
      <dgm:spPr/>
      <dgm:t>
        <a:bodyPr/>
        <a:lstStyle/>
        <a:p>
          <a:endParaRPr lang="ru-RU"/>
        </a:p>
      </dgm:t>
    </dgm:pt>
    <dgm:pt modelId="{F8C0C34B-2A3E-4F41-8146-C2FDF28213F5}">
      <dgm:prSet custT="1"/>
      <dgm:spPr/>
      <dgm:t>
        <a:bodyPr/>
        <a:lstStyle/>
        <a:p>
          <a:pPr rtl="0"/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Творческая мастерская</a:t>
          </a:r>
        </a:p>
        <a:p>
          <a:pPr rtl="0"/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(«Открытка для мамы» (аппликация), «Мастерская Деда Мороза» (ручной труд)и другие формы совместной деятельности педагога с детьми</a:t>
          </a:r>
          <a:endParaRPr lang="ru-RU" sz="1600" b="1" dirty="0">
            <a:latin typeface="Times New Roman" pitchFamily="18" charset="0"/>
            <a:cs typeface="Times New Roman" pitchFamily="18" charset="0"/>
          </a:endParaRPr>
        </a:p>
      </dgm:t>
    </dgm:pt>
    <dgm:pt modelId="{B99395D7-5B98-4999-B205-E779826D4CBB}" type="parTrans" cxnId="{EA9B02CF-F37C-4D1D-9DF9-5D0E07BEE4F6}">
      <dgm:prSet/>
      <dgm:spPr/>
      <dgm:t>
        <a:bodyPr/>
        <a:lstStyle/>
        <a:p>
          <a:endParaRPr lang="ru-RU"/>
        </a:p>
      </dgm:t>
    </dgm:pt>
    <dgm:pt modelId="{910621D2-383B-4CE5-8519-BC06007745F3}" type="sibTrans" cxnId="{EA9B02CF-F37C-4D1D-9DF9-5D0E07BEE4F6}">
      <dgm:prSet/>
      <dgm:spPr/>
      <dgm:t>
        <a:bodyPr/>
        <a:lstStyle/>
        <a:p>
          <a:endParaRPr lang="ru-RU"/>
        </a:p>
      </dgm:t>
    </dgm:pt>
    <dgm:pt modelId="{8E8F6F3C-A7BE-4105-9CF8-457D8C79FDFB}" type="pres">
      <dgm:prSet presAssocID="{72963EF7-4320-4D7B-AE3F-F1DDE1816D41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B470B97-1AF7-4B26-9C33-257F6BD2EFAA}" type="pres">
      <dgm:prSet presAssocID="{EFC406E9-3E33-4FDE-8EBB-3F4C10A4CEA8}" presName="composite" presStyleCnt="0"/>
      <dgm:spPr/>
    </dgm:pt>
    <dgm:pt modelId="{86C6A9C3-9206-411A-92E7-D085D5CCFEE6}" type="pres">
      <dgm:prSet presAssocID="{EFC406E9-3E33-4FDE-8EBB-3F4C10A4CEA8}" presName="imgShp" presStyleLbl="fgImgPlace1" presStyleIdx="0" presStyleCnt="6" custScaleX="172289" custScaleY="190223" custLinFactX="-100000" custLinFactNeighborX="-125600" custLinFactNeighborY="13360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C9FF5FC1-CE3F-4CF5-991B-CF7E207BBB97}" type="pres">
      <dgm:prSet presAssocID="{EFC406E9-3E33-4FDE-8EBB-3F4C10A4CEA8}" presName="txShp" presStyleLbl="node1" presStyleIdx="0" presStyleCnt="6" custScaleX="141020" custScaleY="198899" custLinFactNeighborX="11899" custLinFactNeighborY="-14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E1519CC-151F-4027-8A9C-24FFF69A2843}" type="pres">
      <dgm:prSet presAssocID="{A6295CCB-8C20-4C00-B6F5-FDCA81E8D635}" presName="spacing" presStyleCnt="0"/>
      <dgm:spPr/>
    </dgm:pt>
    <dgm:pt modelId="{F5E1E994-026A-4EB0-9861-41996A29E974}" type="pres">
      <dgm:prSet presAssocID="{B2806206-2D32-4D00-AC24-193F02111527}" presName="composite" presStyleCnt="0"/>
      <dgm:spPr/>
    </dgm:pt>
    <dgm:pt modelId="{E0F3E34B-376A-4F35-BAB1-110291557890}" type="pres">
      <dgm:prSet presAssocID="{B2806206-2D32-4D00-AC24-193F02111527}" presName="imgShp" presStyleLbl="fgImgPlace1" presStyleIdx="1" presStyleCnt="6" custScaleX="196883" custScaleY="153899" custLinFactX="-100000" custLinFactNeighborX="-113303" custLinFactNeighborY="483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9A43AC08-2711-4D12-82A9-87FC2FCB6C66}" type="pres">
      <dgm:prSet presAssocID="{B2806206-2D32-4D00-AC24-193F02111527}" presName="txShp" presStyleLbl="node1" presStyleIdx="1" presStyleCnt="6" custScaleX="140284" custScaleY="284702" custLinFactNeighborX="4422" custLinFactNeighborY="-129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173BDB0-94D3-48E4-AE67-CE61BB7DF57B}" type="pres">
      <dgm:prSet presAssocID="{BD627FFA-6504-4FFE-B460-A485D9B90E8A}" presName="spacing" presStyleCnt="0"/>
      <dgm:spPr/>
    </dgm:pt>
    <dgm:pt modelId="{50C42BFA-3B23-4F33-8596-3118937EDC39}" type="pres">
      <dgm:prSet presAssocID="{C6DC4C91-3CA1-4C18-BF7C-883E7298EDCD}" presName="composite" presStyleCnt="0"/>
      <dgm:spPr/>
    </dgm:pt>
    <dgm:pt modelId="{C0200E8E-35D8-47AA-A8A2-14DE8B2B1F16}" type="pres">
      <dgm:prSet presAssocID="{C6DC4C91-3CA1-4C18-BF7C-883E7298EDCD}" presName="imgShp" presStyleLbl="fgImgPlace1" presStyleIdx="2" presStyleCnt="6" custScaleX="211172" custScaleY="167038" custLinFactX="-100000" custLinFactNeighborX="-124621" custLinFactNeighborY="-27119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275FE762-AE13-4145-B7EE-0BBC7A8D57CA}" type="pres">
      <dgm:prSet presAssocID="{C6DC4C91-3CA1-4C18-BF7C-883E7298EDCD}" presName="txShp" presStyleLbl="node1" presStyleIdx="2" presStyleCnt="6" custScaleX="138726" custScaleY="151371" custLinFactNeighborX="5087" custLinFactNeighborY="-1649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35A371-A3CD-47D3-B2AA-8A964455017D}" type="pres">
      <dgm:prSet presAssocID="{7DA28691-D6EA-4CEE-97E5-0EFB8D44C1ED}" presName="spacing" presStyleCnt="0"/>
      <dgm:spPr/>
    </dgm:pt>
    <dgm:pt modelId="{1A253478-AFD0-4C4D-AAC3-D6B4E9933977}" type="pres">
      <dgm:prSet presAssocID="{34A147DF-EC9C-435E-BED7-C98F2BF05A39}" presName="composite" presStyleCnt="0"/>
      <dgm:spPr/>
    </dgm:pt>
    <dgm:pt modelId="{7CA56535-E006-465A-8C5A-7DC8298CDA0D}" type="pres">
      <dgm:prSet presAssocID="{34A147DF-EC9C-435E-BED7-C98F2BF05A39}" presName="imgShp" presStyleLbl="fgImgPlace1" presStyleIdx="3" presStyleCnt="6" custScaleX="192558" custScaleY="178827" custLinFactX="-100000" custLinFactNeighborX="-115465" custLinFactNeighborY="-2459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</dgm:pt>
    <dgm:pt modelId="{637E1340-0095-4852-A10F-E209625F509F}" type="pres">
      <dgm:prSet presAssocID="{34A147DF-EC9C-435E-BED7-C98F2BF05A39}" presName="txShp" presStyleLbl="node1" presStyleIdx="3" presStyleCnt="6" custScaleX="141711" custScaleY="153559" custLinFactNeighborX="3691" custLinFactNeighborY="-93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55214E3-7C5F-4CFC-AC8A-803EAF24C893}" type="pres">
      <dgm:prSet presAssocID="{129546C6-6E7C-4843-B482-F5FBA7140FD1}" presName="spacing" presStyleCnt="0"/>
      <dgm:spPr/>
    </dgm:pt>
    <dgm:pt modelId="{39C8FAE6-E649-4D89-81CE-1DA193A16283}" type="pres">
      <dgm:prSet presAssocID="{EB9105E7-1D3B-4624-AA5B-F79759A5E80F}" presName="composite" presStyleCnt="0"/>
      <dgm:spPr/>
    </dgm:pt>
    <dgm:pt modelId="{87F2EF64-3F8A-4A9F-975D-BD01E6BD245A}" type="pres">
      <dgm:prSet presAssocID="{EB9105E7-1D3B-4624-AA5B-F79759A5E80F}" presName="imgShp" presStyleLbl="fgImgPlace1" presStyleIdx="4" presStyleCnt="6" custScaleX="231859" custScaleY="213444" custLinFactX="-95815" custLinFactNeighborX="-100000" custLinFactNeighborY="-8050"/>
      <dgm:spPr>
        <a:blipFill rotWithShape="1">
          <a:blip xmlns:r="http://schemas.openxmlformats.org/officeDocument/2006/relationships" r:embed="rId5"/>
          <a:stretch>
            <a:fillRect/>
          </a:stretch>
        </a:blipFill>
      </dgm:spPr>
    </dgm:pt>
    <dgm:pt modelId="{A58FB937-B24F-4E68-A58C-286EFBB4A042}" type="pres">
      <dgm:prSet presAssocID="{EB9105E7-1D3B-4624-AA5B-F79759A5E80F}" presName="txShp" presStyleLbl="node1" presStyleIdx="4" presStyleCnt="6" custScaleX="141019" custScaleY="159987" custLinFactNeighborX="4790" custLinFactNeighborY="-163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3013A11-99DF-4FBE-B4CE-951EE6F8B3F7}" type="pres">
      <dgm:prSet presAssocID="{D1A7C8DB-A5B8-4C10-B402-2C4338BE36EF}" presName="spacing" presStyleCnt="0"/>
      <dgm:spPr/>
    </dgm:pt>
    <dgm:pt modelId="{0DD8E895-64E2-4FB6-8BC3-F3FCCBF4CEB8}" type="pres">
      <dgm:prSet presAssocID="{F8C0C34B-2A3E-4F41-8146-C2FDF28213F5}" presName="composite" presStyleCnt="0"/>
      <dgm:spPr/>
    </dgm:pt>
    <dgm:pt modelId="{3FBF39AA-B700-4698-8340-763059BEDA8B}" type="pres">
      <dgm:prSet presAssocID="{F8C0C34B-2A3E-4F41-8146-C2FDF28213F5}" presName="imgShp" presStyleLbl="fgImgPlace1" presStyleIdx="5" presStyleCnt="6" custScaleX="233733" custScaleY="204843" custLinFactX="-80407" custLinFactNeighborX="-100000" custLinFactNeighborY="-17232"/>
      <dgm:spPr>
        <a:blipFill rotWithShape="1">
          <a:blip xmlns:r="http://schemas.openxmlformats.org/officeDocument/2006/relationships" r:embed="rId6"/>
          <a:stretch>
            <a:fillRect/>
          </a:stretch>
        </a:blipFill>
      </dgm:spPr>
    </dgm:pt>
    <dgm:pt modelId="{5074B746-F41D-4B3A-A5E3-0B6AB733BEB9}" type="pres">
      <dgm:prSet presAssocID="{F8C0C34B-2A3E-4F41-8146-C2FDF28213F5}" presName="txShp" presStyleLbl="node1" presStyleIdx="5" presStyleCnt="6" custScaleX="140058" custScaleY="246376" custLinFactNeighborX="5753" custLinFactNeighborY="-3447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174987B-0E88-4F87-BEC3-EAB08125B076}" type="presOf" srcId="{B2806206-2D32-4D00-AC24-193F02111527}" destId="{9A43AC08-2711-4D12-82A9-87FC2FCB6C66}" srcOrd="0" destOrd="0" presId="urn:microsoft.com/office/officeart/2005/8/layout/vList3"/>
    <dgm:cxn modelId="{B09C7AE8-D2FD-4A8D-AFB9-FCA62172E3E1}" type="presOf" srcId="{34A147DF-EC9C-435E-BED7-C98F2BF05A39}" destId="{637E1340-0095-4852-A10F-E209625F509F}" srcOrd="0" destOrd="0" presId="urn:microsoft.com/office/officeart/2005/8/layout/vList3"/>
    <dgm:cxn modelId="{7D2117A5-0596-465E-873D-F5392EC282C4}" srcId="{72963EF7-4320-4D7B-AE3F-F1DDE1816D41}" destId="{B2806206-2D32-4D00-AC24-193F02111527}" srcOrd="1" destOrd="0" parTransId="{C0E34245-8396-4F10-8077-E02530CBF158}" sibTransId="{BD627FFA-6504-4FFE-B460-A485D9B90E8A}"/>
    <dgm:cxn modelId="{022346E0-A2C2-4D10-A658-EC1403B8F8F8}" srcId="{72963EF7-4320-4D7B-AE3F-F1DDE1816D41}" destId="{EFC406E9-3E33-4FDE-8EBB-3F4C10A4CEA8}" srcOrd="0" destOrd="0" parTransId="{EC6FBB46-4DA4-40CC-AF31-6361B4EBB985}" sibTransId="{A6295CCB-8C20-4C00-B6F5-FDCA81E8D635}"/>
    <dgm:cxn modelId="{D0336D99-7044-403C-B50C-7DC77246A64E}" type="presOf" srcId="{C6DC4C91-3CA1-4C18-BF7C-883E7298EDCD}" destId="{275FE762-AE13-4145-B7EE-0BBC7A8D57CA}" srcOrd="0" destOrd="0" presId="urn:microsoft.com/office/officeart/2005/8/layout/vList3"/>
    <dgm:cxn modelId="{77073B51-5B5A-4114-9CCA-2FED386E2CB0}" type="presOf" srcId="{EFC406E9-3E33-4FDE-8EBB-3F4C10A4CEA8}" destId="{C9FF5FC1-CE3F-4CF5-991B-CF7E207BBB97}" srcOrd="0" destOrd="0" presId="urn:microsoft.com/office/officeart/2005/8/layout/vList3"/>
    <dgm:cxn modelId="{CB115A67-7AEA-442E-86A0-D4E1DB51AA10}" srcId="{72963EF7-4320-4D7B-AE3F-F1DDE1816D41}" destId="{C6DC4C91-3CA1-4C18-BF7C-883E7298EDCD}" srcOrd="2" destOrd="0" parTransId="{B87B1A3C-998D-4F7A-9BA4-816B803446F7}" sibTransId="{7DA28691-D6EA-4CEE-97E5-0EFB8D44C1ED}"/>
    <dgm:cxn modelId="{560825C1-F34A-4684-8D3D-5BEED133E3A8}" srcId="{72963EF7-4320-4D7B-AE3F-F1DDE1816D41}" destId="{EB9105E7-1D3B-4624-AA5B-F79759A5E80F}" srcOrd="4" destOrd="0" parTransId="{A30F09E6-524C-430A-AFD8-0ED66D432E58}" sibTransId="{D1A7C8DB-A5B8-4C10-B402-2C4338BE36EF}"/>
    <dgm:cxn modelId="{372B19FF-22BF-437A-B045-06D5353ECDCB}" type="presOf" srcId="{F8C0C34B-2A3E-4F41-8146-C2FDF28213F5}" destId="{5074B746-F41D-4B3A-A5E3-0B6AB733BEB9}" srcOrd="0" destOrd="0" presId="urn:microsoft.com/office/officeart/2005/8/layout/vList3"/>
    <dgm:cxn modelId="{5C34B8D3-EF40-468A-96F9-5C52F22100A5}" type="presOf" srcId="{72963EF7-4320-4D7B-AE3F-F1DDE1816D41}" destId="{8E8F6F3C-A7BE-4105-9CF8-457D8C79FDFB}" srcOrd="0" destOrd="0" presId="urn:microsoft.com/office/officeart/2005/8/layout/vList3"/>
    <dgm:cxn modelId="{EA9B02CF-F37C-4D1D-9DF9-5D0E07BEE4F6}" srcId="{72963EF7-4320-4D7B-AE3F-F1DDE1816D41}" destId="{F8C0C34B-2A3E-4F41-8146-C2FDF28213F5}" srcOrd="5" destOrd="0" parTransId="{B99395D7-5B98-4999-B205-E779826D4CBB}" sibTransId="{910621D2-383B-4CE5-8519-BC06007745F3}"/>
    <dgm:cxn modelId="{BF8E7CA3-C191-45CA-9E4C-196D3923B744}" type="presOf" srcId="{EB9105E7-1D3B-4624-AA5B-F79759A5E80F}" destId="{A58FB937-B24F-4E68-A58C-286EFBB4A042}" srcOrd="0" destOrd="0" presId="urn:microsoft.com/office/officeart/2005/8/layout/vList3"/>
    <dgm:cxn modelId="{D3C8FBA7-7B5C-4E36-B921-2884F0546F48}" srcId="{72963EF7-4320-4D7B-AE3F-F1DDE1816D41}" destId="{34A147DF-EC9C-435E-BED7-C98F2BF05A39}" srcOrd="3" destOrd="0" parTransId="{E540D04B-A4C8-44C6-ADE4-BD405254D09E}" sibTransId="{129546C6-6E7C-4843-B482-F5FBA7140FD1}"/>
    <dgm:cxn modelId="{A06B9833-4349-4C9F-BFAA-B4C57B303F43}" type="presParOf" srcId="{8E8F6F3C-A7BE-4105-9CF8-457D8C79FDFB}" destId="{5B470B97-1AF7-4B26-9C33-257F6BD2EFAA}" srcOrd="0" destOrd="0" presId="urn:microsoft.com/office/officeart/2005/8/layout/vList3"/>
    <dgm:cxn modelId="{A4196399-0E28-4BE4-BFC2-2099B74FF935}" type="presParOf" srcId="{5B470B97-1AF7-4B26-9C33-257F6BD2EFAA}" destId="{86C6A9C3-9206-411A-92E7-D085D5CCFEE6}" srcOrd="0" destOrd="0" presId="urn:microsoft.com/office/officeart/2005/8/layout/vList3"/>
    <dgm:cxn modelId="{DC3FF5D4-F31A-4546-AB9A-01F353D3A246}" type="presParOf" srcId="{5B470B97-1AF7-4B26-9C33-257F6BD2EFAA}" destId="{C9FF5FC1-CE3F-4CF5-991B-CF7E207BBB97}" srcOrd="1" destOrd="0" presId="urn:microsoft.com/office/officeart/2005/8/layout/vList3"/>
    <dgm:cxn modelId="{86D8EAA1-A6A3-4928-B566-C77F57808EDA}" type="presParOf" srcId="{8E8F6F3C-A7BE-4105-9CF8-457D8C79FDFB}" destId="{3E1519CC-151F-4027-8A9C-24FFF69A2843}" srcOrd="1" destOrd="0" presId="urn:microsoft.com/office/officeart/2005/8/layout/vList3"/>
    <dgm:cxn modelId="{4FF7F17F-2B1B-489D-8E08-77FF3A5A8A56}" type="presParOf" srcId="{8E8F6F3C-A7BE-4105-9CF8-457D8C79FDFB}" destId="{F5E1E994-026A-4EB0-9861-41996A29E974}" srcOrd="2" destOrd="0" presId="urn:microsoft.com/office/officeart/2005/8/layout/vList3"/>
    <dgm:cxn modelId="{2D58B6C0-2D2A-4926-B225-8BDA5C523DB5}" type="presParOf" srcId="{F5E1E994-026A-4EB0-9861-41996A29E974}" destId="{E0F3E34B-376A-4F35-BAB1-110291557890}" srcOrd="0" destOrd="0" presId="urn:microsoft.com/office/officeart/2005/8/layout/vList3"/>
    <dgm:cxn modelId="{89F51966-CCAA-41C6-BBAD-652335255AFA}" type="presParOf" srcId="{F5E1E994-026A-4EB0-9861-41996A29E974}" destId="{9A43AC08-2711-4D12-82A9-87FC2FCB6C66}" srcOrd="1" destOrd="0" presId="urn:microsoft.com/office/officeart/2005/8/layout/vList3"/>
    <dgm:cxn modelId="{81BFC311-1D3D-44E3-87C0-8969879811AE}" type="presParOf" srcId="{8E8F6F3C-A7BE-4105-9CF8-457D8C79FDFB}" destId="{D173BDB0-94D3-48E4-AE67-CE61BB7DF57B}" srcOrd="3" destOrd="0" presId="urn:microsoft.com/office/officeart/2005/8/layout/vList3"/>
    <dgm:cxn modelId="{4B6C80AB-8AA8-4193-9885-15F32E88FDD5}" type="presParOf" srcId="{8E8F6F3C-A7BE-4105-9CF8-457D8C79FDFB}" destId="{50C42BFA-3B23-4F33-8596-3118937EDC39}" srcOrd="4" destOrd="0" presId="urn:microsoft.com/office/officeart/2005/8/layout/vList3"/>
    <dgm:cxn modelId="{764E3897-13CF-4067-8D09-9D1B596EC674}" type="presParOf" srcId="{50C42BFA-3B23-4F33-8596-3118937EDC39}" destId="{C0200E8E-35D8-47AA-A8A2-14DE8B2B1F16}" srcOrd="0" destOrd="0" presId="urn:microsoft.com/office/officeart/2005/8/layout/vList3"/>
    <dgm:cxn modelId="{38ABCED6-52FA-4FB7-99B0-58D47594F01B}" type="presParOf" srcId="{50C42BFA-3B23-4F33-8596-3118937EDC39}" destId="{275FE762-AE13-4145-B7EE-0BBC7A8D57CA}" srcOrd="1" destOrd="0" presId="urn:microsoft.com/office/officeart/2005/8/layout/vList3"/>
    <dgm:cxn modelId="{81E41925-E44C-427E-A8E4-1BDCA4B11A2F}" type="presParOf" srcId="{8E8F6F3C-A7BE-4105-9CF8-457D8C79FDFB}" destId="{9A35A371-A3CD-47D3-B2AA-8A964455017D}" srcOrd="5" destOrd="0" presId="urn:microsoft.com/office/officeart/2005/8/layout/vList3"/>
    <dgm:cxn modelId="{3E5D78D0-9833-4A99-80A5-A417CAA10782}" type="presParOf" srcId="{8E8F6F3C-A7BE-4105-9CF8-457D8C79FDFB}" destId="{1A253478-AFD0-4C4D-AAC3-D6B4E9933977}" srcOrd="6" destOrd="0" presId="urn:microsoft.com/office/officeart/2005/8/layout/vList3"/>
    <dgm:cxn modelId="{C91ABF3A-FAEC-4DF4-9B84-0F8412CB27E6}" type="presParOf" srcId="{1A253478-AFD0-4C4D-AAC3-D6B4E9933977}" destId="{7CA56535-E006-465A-8C5A-7DC8298CDA0D}" srcOrd="0" destOrd="0" presId="urn:microsoft.com/office/officeart/2005/8/layout/vList3"/>
    <dgm:cxn modelId="{22DA23C4-03E4-449C-AC62-C24A75A093E9}" type="presParOf" srcId="{1A253478-AFD0-4C4D-AAC3-D6B4E9933977}" destId="{637E1340-0095-4852-A10F-E209625F509F}" srcOrd="1" destOrd="0" presId="urn:microsoft.com/office/officeart/2005/8/layout/vList3"/>
    <dgm:cxn modelId="{0BBFF977-F3EB-4523-AFE3-51E0DC79ABE9}" type="presParOf" srcId="{8E8F6F3C-A7BE-4105-9CF8-457D8C79FDFB}" destId="{055214E3-7C5F-4CFC-AC8A-803EAF24C893}" srcOrd="7" destOrd="0" presId="urn:microsoft.com/office/officeart/2005/8/layout/vList3"/>
    <dgm:cxn modelId="{2F452064-E768-457D-B026-218E9EA3B10B}" type="presParOf" srcId="{8E8F6F3C-A7BE-4105-9CF8-457D8C79FDFB}" destId="{39C8FAE6-E649-4D89-81CE-1DA193A16283}" srcOrd="8" destOrd="0" presId="urn:microsoft.com/office/officeart/2005/8/layout/vList3"/>
    <dgm:cxn modelId="{4831E24D-A876-4238-9599-830433FFEFBA}" type="presParOf" srcId="{39C8FAE6-E649-4D89-81CE-1DA193A16283}" destId="{87F2EF64-3F8A-4A9F-975D-BD01E6BD245A}" srcOrd="0" destOrd="0" presId="urn:microsoft.com/office/officeart/2005/8/layout/vList3"/>
    <dgm:cxn modelId="{277C917B-0B96-4EA5-AA10-43861D8BC586}" type="presParOf" srcId="{39C8FAE6-E649-4D89-81CE-1DA193A16283}" destId="{A58FB937-B24F-4E68-A58C-286EFBB4A042}" srcOrd="1" destOrd="0" presId="urn:microsoft.com/office/officeart/2005/8/layout/vList3"/>
    <dgm:cxn modelId="{41066ACF-FF5C-44B5-A422-E57C3E098BBC}" type="presParOf" srcId="{8E8F6F3C-A7BE-4105-9CF8-457D8C79FDFB}" destId="{03013A11-99DF-4FBE-B4CE-951EE6F8B3F7}" srcOrd="9" destOrd="0" presId="urn:microsoft.com/office/officeart/2005/8/layout/vList3"/>
    <dgm:cxn modelId="{368EF4D8-8055-4CD4-847B-998D9ABCDC8C}" type="presParOf" srcId="{8E8F6F3C-A7BE-4105-9CF8-457D8C79FDFB}" destId="{0DD8E895-64E2-4FB6-8BC3-F3FCCBF4CEB8}" srcOrd="10" destOrd="0" presId="urn:microsoft.com/office/officeart/2005/8/layout/vList3"/>
    <dgm:cxn modelId="{2C61DC9E-9428-4481-A118-674AC10523D5}" type="presParOf" srcId="{0DD8E895-64E2-4FB6-8BC3-F3FCCBF4CEB8}" destId="{3FBF39AA-B700-4698-8340-763059BEDA8B}" srcOrd="0" destOrd="0" presId="urn:microsoft.com/office/officeart/2005/8/layout/vList3"/>
    <dgm:cxn modelId="{719A4C8A-D4C6-4630-855A-D13912EB0238}" type="presParOf" srcId="{0DD8E895-64E2-4FB6-8BC3-F3FCCBF4CEB8}" destId="{5074B746-F41D-4B3A-A5E3-0B6AB733BEB9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5EA8587-A165-43D0-8468-1208CFB0CFE8}" type="doc">
      <dgm:prSet loTypeId="urn:microsoft.com/office/officeart/2005/8/layout/vList5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93C97CD-73EF-407C-B559-AB92D7AA27A8}">
      <dgm:prSet custT="1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ru-RU" sz="2800" b="1" u="none" dirty="0" smtClean="0">
              <a:solidFill>
                <a:schemeClr val="tx1"/>
              </a:solidFill>
            </a:rPr>
            <a:t>Утренний отрезок времени:</a:t>
          </a:r>
          <a:endParaRPr lang="ru-RU" sz="2800" u="none" dirty="0">
            <a:solidFill>
              <a:schemeClr val="tx1"/>
            </a:solidFill>
          </a:endParaRPr>
        </a:p>
      </dgm:t>
    </dgm:pt>
    <dgm:pt modelId="{59F587F0-EE69-452E-B1DE-3BEA3EA62C56}" type="parTrans" cxnId="{50BDE7A3-5C57-431B-A589-B1B8C9C53E5A}">
      <dgm:prSet/>
      <dgm:spPr/>
      <dgm:t>
        <a:bodyPr/>
        <a:lstStyle/>
        <a:p>
          <a:endParaRPr lang="ru-RU"/>
        </a:p>
      </dgm:t>
    </dgm:pt>
    <dgm:pt modelId="{40957AFE-19AD-49FF-B4C9-42084FB16866}" type="sibTrans" cxnId="{50BDE7A3-5C57-431B-A589-B1B8C9C53E5A}">
      <dgm:prSet/>
      <dgm:spPr/>
      <dgm:t>
        <a:bodyPr/>
        <a:lstStyle/>
        <a:p>
          <a:endParaRPr lang="ru-RU"/>
        </a:p>
      </dgm:t>
    </dgm:pt>
    <dgm:pt modelId="{875BF7D5-697F-44C0-A411-CE023393F3E2}">
      <dgm:prSet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ru-RU" sz="1400" b="1" dirty="0" smtClean="0"/>
            <a:t>Утренняя гимнастика (аэробика, подвижная игра, полоса препятствий)</a:t>
          </a:r>
          <a:endParaRPr lang="ru-RU" sz="1400" dirty="0"/>
        </a:p>
      </dgm:t>
    </dgm:pt>
    <dgm:pt modelId="{6E0553B8-B43B-4B15-A0A5-6F2E3CAA1F77}" type="parTrans" cxnId="{CBF57FBE-E487-4474-BE76-327240073B9C}">
      <dgm:prSet/>
      <dgm:spPr/>
      <dgm:t>
        <a:bodyPr/>
        <a:lstStyle/>
        <a:p>
          <a:endParaRPr lang="ru-RU"/>
        </a:p>
      </dgm:t>
    </dgm:pt>
    <dgm:pt modelId="{EED86CF2-3375-4E03-B9F4-3F9F757F4618}" type="sibTrans" cxnId="{CBF57FBE-E487-4474-BE76-327240073B9C}">
      <dgm:prSet/>
      <dgm:spPr/>
      <dgm:t>
        <a:bodyPr/>
        <a:lstStyle/>
        <a:p>
          <a:endParaRPr lang="ru-RU"/>
        </a:p>
      </dgm:t>
    </dgm:pt>
    <dgm:pt modelId="{95E38786-7997-48FF-B054-30FCC631C9F5}">
      <dgm:prSet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ru-RU" sz="1400" b="1" dirty="0" smtClean="0"/>
            <a:t>Наблюдения (в уголке природы; за деятельностью взрослых (сервировка стола к завтраку)</a:t>
          </a:r>
          <a:endParaRPr lang="ru-RU" sz="1400" dirty="0"/>
        </a:p>
      </dgm:t>
    </dgm:pt>
    <dgm:pt modelId="{F572F5C8-C575-4AD8-A330-038E58059A23}" type="parTrans" cxnId="{987D55B2-E52C-406C-B50C-C191CBA546A5}">
      <dgm:prSet/>
      <dgm:spPr/>
      <dgm:t>
        <a:bodyPr/>
        <a:lstStyle/>
        <a:p>
          <a:endParaRPr lang="ru-RU"/>
        </a:p>
      </dgm:t>
    </dgm:pt>
    <dgm:pt modelId="{2BC47AF8-C63E-4320-84A1-7BD717B6D7DD}" type="sibTrans" cxnId="{987D55B2-E52C-406C-B50C-C191CBA546A5}">
      <dgm:prSet/>
      <dgm:spPr/>
      <dgm:t>
        <a:bodyPr/>
        <a:lstStyle/>
        <a:p>
          <a:endParaRPr lang="ru-RU"/>
        </a:p>
      </dgm:t>
    </dgm:pt>
    <dgm:pt modelId="{6039FFD0-631B-463D-ADAD-B4F816E971B5}">
      <dgm:prSet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ru-RU" sz="1400" b="1" dirty="0" smtClean="0"/>
            <a:t>Индивидуальные игры, игры с небольшими подгруппами (дидактические, развивающие, музыкальные, подвижные и др.)</a:t>
          </a:r>
          <a:endParaRPr lang="ru-RU" sz="1400" dirty="0"/>
        </a:p>
      </dgm:t>
    </dgm:pt>
    <dgm:pt modelId="{81D796DF-B7E7-4752-B6D9-B8E79398A684}" type="parTrans" cxnId="{425D8B0E-9E65-41A0-897A-5CFA3FAC5E46}">
      <dgm:prSet/>
      <dgm:spPr/>
      <dgm:t>
        <a:bodyPr/>
        <a:lstStyle/>
        <a:p>
          <a:endParaRPr lang="ru-RU"/>
        </a:p>
      </dgm:t>
    </dgm:pt>
    <dgm:pt modelId="{51D82255-9771-4A7B-9AB5-40D72D3BC90D}" type="sibTrans" cxnId="{425D8B0E-9E65-41A0-897A-5CFA3FAC5E46}">
      <dgm:prSet/>
      <dgm:spPr/>
      <dgm:t>
        <a:bodyPr/>
        <a:lstStyle/>
        <a:p>
          <a:endParaRPr lang="ru-RU"/>
        </a:p>
      </dgm:t>
    </dgm:pt>
    <dgm:pt modelId="{0EAE661C-BE07-4CBC-8A81-1D03BB62574E}">
      <dgm:prSet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ru-RU" sz="1400" b="1" dirty="0" smtClean="0"/>
            <a:t>Артикуляционная и пальчиковая гимнастика</a:t>
          </a:r>
          <a:endParaRPr lang="ru-RU" sz="1400" dirty="0"/>
        </a:p>
      </dgm:t>
    </dgm:pt>
    <dgm:pt modelId="{5D9BFF18-873C-4277-87D9-47D8BA202AA2}" type="parTrans" cxnId="{124CC3E9-E62B-470F-90B5-45E439485C6F}">
      <dgm:prSet/>
      <dgm:spPr/>
      <dgm:t>
        <a:bodyPr/>
        <a:lstStyle/>
        <a:p>
          <a:endParaRPr lang="ru-RU"/>
        </a:p>
      </dgm:t>
    </dgm:pt>
    <dgm:pt modelId="{566443B0-1F11-4D66-9D18-D6EBC3107AF2}" type="sibTrans" cxnId="{124CC3E9-E62B-470F-90B5-45E439485C6F}">
      <dgm:prSet/>
      <dgm:spPr/>
      <dgm:t>
        <a:bodyPr/>
        <a:lstStyle/>
        <a:p>
          <a:endParaRPr lang="ru-RU"/>
        </a:p>
      </dgm:t>
    </dgm:pt>
    <dgm:pt modelId="{792133BB-F635-444E-A9D7-1B06F646922D}">
      <dgm:prSet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ru-RU" sz="1400" b="1" dirty="0" smtClean="0"/>
            <a:t>Создание практических, игровых, проблемных ситуаций, ситуаций общения</a:t>
          </a:r>
          <a:endParaRPr lang="ru-RU" sz="1400" dirty="0"/>
        </a:p>
      </dgm:t>
    </dgm:pt>
    <dgm:pt modelId="{599EDD82-06B7-4317-B546-8F8CF9140361}" type="parTrans" cxnId="{6BBE41F6-0D58-4787-AA9D-552C27A24D54}">
      <dgm:prSet/>
      <dgm:spPr/>
      <dgm:t>
        <a:bodyPr/>
        <a:lstStyle/>
        <a:p>
          <a:endParaRPr lang="ru-RU"/>
        </a:p>
      </dgm:t>
    </dgm:pt>
    <dgm:pt modelId="{9B9CEDCF-B8FB-41E4-B62D-C5D393E2CEFF}" type="sibTrans" cxnId="{6BBE41F6-0D58-4787-AA9D-552C27A24D54}">
      <dgm:prSet/>
      <dgm:spPr/>
      <dgm:t>
        <a:bodyPr/>
        <a:lstStyle/>
        <a:p>
          <a:endParaRPr lang="ru-RU"/>
        </a:p>
      </dgm:t>
    </dgm:pt>
    <dgm:pt modelId="{5DA6943A-94DC-4863-A011-C72D5EDA229C}">
      <dgm:prSet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ru-RU" sz="1400" b="1" dirty="0" smtClean="0"/>
            <a:t>Беседы и разговоры с детьми по их интересам</a:t>
          </a:r>
          <a:endParaRPr lang="ru-RU" sz="1400" dirty="0"/>
        </a:p>
      </dgm:t>
    </dgm:pt>
    <dgm:pt modelId="{68FE9ACC-7A50-4D67-8820-C4F12E84BEDC}" type="parTrans" cxnId="{23181DAE-DC9E-42D9-A2AE-3AF33D01BC0C}">
      <dgm:prSet/>
      <dgm:spPr/>
      <dgm:t>
        <a:bodyPr/>
        <a:lstStyle/>
        <a:p>
          <a:endParaRPr lang="ru-RU"/>
        </a:p>
      </dgm:t>
    </dgm:pt>
    <dgm:pt modelId="{472639DF-1F0E-4C37-87C3-54A0F964A5D8}" type="sibTrans" cxnId="{23181DAE-DC9E-42D9-A2AE-3AF33D01BC0C}">
      <dgm:prSet/>
      <dgm:spPr/>
      <dgm:t>
        <a:bodyPr/>
        <a:lstStyle/>
        <a:p>
          <a:endParaRPr lang="ru-RU"/>
        </a:p>
      </dgm:t>
    </dgm:pt>
    <dgm:pt modelId="{F381FB06-759C-42F2-8007-BA433C9D7B33}">
      <dgm:prSet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ru-RU" sz="1400" b="1" dirty="0" smtClean="0"/>
            <a:t>Рассматривание дидактических картинок, иллюстраций, плакатов, открыток, фотографий</a:t>
          </a:r>
          <a:endParaRPr lang="ru-RU" sz="1400" dirty="0"/>
        </a:p>
      </dgm:t>
    </dgm:pt>
    <dgm:pt modelId="{1E9B01F1-D6BB-4CD2-B8BD-0484516446C8}" type="parTrans" cxnId="{3CEBE43E-6E16-4E49-8A6B-EDC9790C7356}">
      <dgm:prSet/>
      <dgm:spPr/>
      <dgm:t>
        <a:bodyPr/>
        <a:lstStyle/>
        <a:p>
          <a:endParaRPr lang="ru-RU"/>
        </a:p>
      </dgm:t>
    </dgm:pt>
    <dgm:pt modelId="{12B4C960-2601-4777-AF45-AC0852CEF2D1}" type="sibTrans" cxnId="{3CEBE43E-6E16-4E49-8A6B-EDC9790C7356}">
      <dgm:prSet/>
      <dgm:spPr/>
      <dgm:t>
        <a:bodyPr/>
        <a:lstStyle/>
        <a:p>
          <a:endParaRPr lang="ru-RU"/>
        </a:p>
      </dgm:t>
    </dgm:pt>
    <dgm:pt modelId="{C48FA22C-228F-4888-BE57-600D19A9BA31}">
      <dgm:prSet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ru-RU" sz="1400" b="1" dirty="0" smtClean="0"/>
            <a:t>Индивидуальная работа с детьми в соответствии с задачами разных образовательных областей</a:t>
          </a:r>
          <a:endParaRPr lang="ru-RU" sz="1400" dirty="0"/>
        </a:p>
      </dgm:t>
    </dgm:pt>
    <dgm:pt modelId="{61F4744C-F315-4266-BE33-96D8FD8A368C}" type="parTrans" cxnId="{BA8A31C1-DA35-4FE1-917B-D81730814ED5}">
      <dgm:prSet/>
      <dgm:spPr/>
      <dgm:t>
        <a:bodyPr/>
        <a:lstStyle/>
        <a:p>
          <a:endParaRPr lang="ru-RU"/>
        </a:p>
      </dgm:t>
    </dgm:pt>
    <dgm:pt modelId="{578C9124-DA13-4169-A601-972F8C7B2C36}" type="sibTrans" cxnId="{BA8A31C1-DA35-4FE1-917B-D81730814ED5}">
      <dgm:prSet/>
      <dgm:spPr/>
      <dgm:t>
        <a:bodyPr/>
        <a:lstStyle/>
        <a:p>
          <a:endParaRPr lang="ru-RU"/>
        </a:p>
      </dgm:t>
    </dgm:pt>
    <dgm:pt modelId="{93253F29-546B-4AE9-8944-A95C7BD70AEE}">
      <dgm:prSet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ru-RU" sz="1400" b="1" dirty="0" smtClean="0"/>
            <a:t>Чтение литературных произведений, разучивание стихотворений, </a:t>
          </a:r>
          <a:r>
            <a:rPr lang="ru-RU" sz="1400" b="1" dirty="0" err="1" smtClean="0"/>
            <a:t>чистоговорок</a:t>
          </a:r>
          <a:r>
            <a:rPr lang="ru-RU" sz="1400" b="1" dirty="0" smtClean="0"/>
            <a:t>, скороговорок, пальчиковых игр</a:t>
          </a:r>
          <a:endParaRPr lang="ru-RU" sz="1400" dirty="0"/>
        </a:p>
      </dgm:t>
    </dgm:pt>
    <dgm:pt modelId="{249B53E6-5604-43DA-940B-573AC9C1C2C8}" type="parTrans" cxnId="{E8ACCD91-CB5A-4ADA-9C59-91D815595A0E}">
      <dgm:prSet/>
      <dgm:spPr/>
      <dgm:t>
        <a:bodyPr/>
        <a:lstStyle/>
        <a:p>
          <a:endParaRPr lang="ru-RU"/>
        </a:p>
      </dgm:t>
    </dgm:pt>
    <dgm:pt modelId="{EFC0AEF7-6C2B-4D16-B9DF-C0DA4EE0116C}" type="sibTrans" cxnId="{E8ACCD91-CB5A-4ADA-9C59-91D815595A0E}">
      <dgm:prSet/>
      <dgm:spPr/>
      <dgm:t>
        <a:bodyPr/>
        <a:lstStyle/>
        <a:p>
          <a:endParaRPr lang="ru-RU"/>
        </a:p>
      </dgm:t>
    </dgm:pt>
    <dgm:pt modelId="{DF3C9D53-C186-4228-AB49-021D7B60DAB5}">
      <dgm:prSet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ru-RU" sz="1400" b="1" dirty="0" smtClean="0"/>
            <a:t>Самостоятельная деятельность детей</a:t>
          </a:r>
          <a:endParaRPr lang="ru-RU" sz="1400" dirty="0"/>
        </a:p>
      </dgm:t>
    </dgm:pt>
    <dgm:pt modelId="{A9291A66-4C78-4CEF-A9CB-758D964F56AB}" type="parTrans" cxnId="{65075D9C-D763-4D4A-BDEC-8DAC9205C975}">
      <dgm:prSet/>
      <dgm:spPr/>
      <dgm:t>
        <a:bodyPr/>
        <a:lstStyle/>
        <a:p>
          <a:endParaRPr lang="ru-RU"/>
        </a:p>
      </dgm:t>
    </dgm:pt>
    <dgm:pt modelId="{B13B53C6-9718-44BC-ADE3-660EABE1E7A7}" type="sibTrans" cxnId="{65075D9C-D763-4D4A-BDEC-8DAC9205C975}">
      <dgm:prSet/>
      <dgm:spPr/>
      <dgm:t>
        <a:bodyPr/>
        <a:lstStyle/>
        <a:p>
          <a:endParaRPr lang="ru-RU"/>
        </a:p>
      </dgm:t>
    </dgm:pt>
    <dgm:pt modelId="{EBF26740-543C-41F0-801D-ADAB0C0333C3}">
      <dgm:prSet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ru-RU" sz="1400" b="1" dirty="0" smtClean="0"/>
            <a:t>Трудовые поручения (сервировка стола к завтраку, уход за комнатными растениями и др.)</a:t>
          </a:r>
          <a:endParaRPr lang="ru-RU" sz="1400" dirty="0"/>
        </a:p>
      </dgm:t>
    </dgm:pt>
    <dgm:pt modelId="{CD4B8913-130C-41A2-9BE7-AB34CBB43AE1}" type="parTrans" cxnId="{E1254FC8-A994-4FC8-A253-38466F99C20D}">
      <dgm:prSet/>
      <dgm:spPr/>
      <dgm:t>
        <a:bodyPr/>
        <a:lstStyle/>
        <a:p>
          <a:endParaRPr lang="ru-RU"/>
        </a:p>
      </dgm:t>
    </dgm:pt>
    <dgm:pt modelId="{966AD564-29D1-453B-9252-CE5EAF9DDDAF}" type="sibTrans" cxnId="{E1254FC8-A994-4FC8-A253-38466F99C20D}">
      <dgm:prSet/>
      <dgm:spPr/>
      <dgm:t>
        <a:bodyPr/>
        <a:lstStyle/>
        <a:p>
          <a:endParaRPr lang="ru-RU"/>
        </a:p>
      </dgm:t>
    </dgm:pt>
    <dgm:pt modelId="{5A4216B3-C616-48F4-886B-2B0E600618CA}">
      <dgm:prSet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ru-RU" sz="1400" b="1" dirty="0" smtClean="0"/>
            <a:t>Работа по воспитанию у детей культурно-гигиенических навыков и культуры здоровья.</a:t>
          </a:r>
          <a:endParaRPr lang="ru-RU" sz="1400" dirty="0"/>
        </a:p>
      </dgm:t>
    </dgm:pt>
    <dgm:pt modelId="{1E1BAD0D-2BFA-43D4-B259-A1EC7EC5E677}" type="parTrans" cxnId="{A54AD661-574A-4112-8555-236A71A938F3}">
      <dgm:prSet/>
      <dgm:spPr/>
      <dgm:t>
        <a:bodyPr/>
        <a:lstStyle/>
        <a:p>
          <a:endParaRPr lang="ru-RU"/>
        </a:p>
      </dgm:t>
    </dgm:pt>
    <dgm:pt modelId="{F959E9AF-32A7-45DF-9BC7-319163E90F0D}" type="sibTrans" cxnId="{A54AD661-574A-4112-8555-236A71A938F3}">
      <dgm:prSet/>
      <dgm:spPr/>
      <dgm:t>
        <a:bodyPr/>
        <a:lstStyle/>
        <a:p>
          <a:endParaRPr lang="ru-RU"/>
        </a:p>
      </dgm:t>
    </dgm:pt>
    <dgm:pt modelId="{BD96DF6F-F9DC-4A94-A163-DA9EAC16F460}" type="pres">
      <dgm:prSet presAssocID="{45EA8587-A165-43D0-8468-1208CFB0CFE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D6C29A2-BD6F-47E1-AF49-8C1B82266201}" type="pres">
      <dgm:prSet presAssocID="{693C97CD-73EF-407C-B559-AB92D7AA27A8}" presName="linNode" presStyleCnt="0"/>
      <dgm:spPr/>
    </dgm:pt>
    <dgm:pt modelId="{1C1F2724-4E5E-43AD-A9EF-C3B8FCEC72D8}" type="pres">
      <dgm:prSet presAssocID="{693C97CD-73EF-407C-B559-AB92D7AA27A8}" presName="parentText" presStyleLbl="node1" presStyleIdx="0" presStyleCnt="1" custScaleX="81818" custScaleY="99999" custLinFactNeighborX="-5168" custLinFactNeighborY="65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584C8B0-083E-4D74-93D2-8847C81F168D}" type="pres">
      <dgm:prSet presAssocID="{693C97CD-73EF-407C-B559-AB92D7AA27A8}" presName="descendantText" presStyleLbl="alignAccFollowNode1" presStyleIdx="0" presStyleCnt="1" custScaleX="132320" custScaleY="123266" custLinFactNeighborX="-1126" custLinFactNeighborY="22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B221673-68EC-4CEE-BC81-B98FAF9E3278}" type="presOf" srcId="{875BF7D5-697F-44C0-A411-CE023393F3E2}" destId="{9584C8B0-083E-4D74-93D2-8847C81F168D}" srcOrd="0" destOrd="0" presId="urn:microsoft.com/office/officeart/2005/8/layout/vList5"/>
    <dgm:cxn modelId="{4F5A403B-E742-4832-80C5-5A65450654AE}" type="presOf" srcId="{EBF26740-543C-41F0-801D-ADAB0C0333C3}" destId="{9584C8B0-083E-4D74-93D2-8847C81F168D}" srcOrd="0" destOrd="5" presId="urn:microsoft.com/office/officeart/2005/8/layout/vList5"/>
    <dgm:cxn modelId="{7AA8B69B-7C60-4793-A6DE-7B4BEED42A19}" type="presOf" srcId="{6039FFD0-631B-463D-ADAD-B4F816E971B5}" destId="{9584C8B0-083E-4D74-93D2-8847C81F168D}" srcOrd="0" destOrd="2" presId="urn:microsoft.com/office/officeart/2005/8/layout/vList5"/>
    <dgm:cxn modelId="{D5A60CFA-47AB-4B91-82E7-9F353A7F7364}" type="presOf" srcId="{F381FB06-759C-42F2-8007-BA433C9D7B33}" destId="{9584C8B0-083E-4D74-93D2-8847C81F168D}" srcOrd="0" destOrd="7" presId="urn:microsoft.com/office/officeart/2005/8/layout/vList5"/>
    <dgm:cxn modelId="{124CC3E9-E62B-470F-90B5-45E439485C6F}" srcId="{693C97CD-73EF-407C-B559-AB92D7AA27A8}" destId="{0EAE661C-BE07-4CBC-8A81-1D03BB62574E}" srcOrd="3" destOrd="0" parTransId="{5D9BFF18-873C-4277-87D9-47D8BA202AA2}" sibTransId="{566443B0-1F11-4D66-9D18-D6EBC3107AF2}"/>
    <dgm:cxn modelId="{277C109A-FCB3-4C4C-A215-9FAF186B12DF}" type="presOf" srcId="{DF3C9D53-C186-4228-AB49-021D7B60DAB5}" destId="{9584C8B0-083E-4D74-93D2-8847C81F168D}" srcOrd="0" destOrd="11" presId="urn:microsoft.com/office/officeart/2005/8/layout/vList5"/>
    <dgm:cxn modelId="{8F51B1EA-CB37-4FF6-B018-DA5AB6F9A119}" type="presOf" srcId="{95E38786-7997-48FF-B054-30FCC631C9F5}" destId="{9584C8B0-083E-4D74-93D2-8847C81F168D}" srcOrd="0" destOrd="1" presId="urn:microsoft.com/office/officeart/2005/8/layout/vList5"/>
    <dgm:cxn modelId="{65075D9C-D763-4D4A-BDEC-8DAC9205C975}" srcId="{693C97CD-73EF-407C-B559-AB92D7AA27A8}" destId="{DF3C9D53-C186-4228-AB49-021D7B60DAB5}" srcOrd="11" destOrd="0" parTransId="{A9291A66-4C78-4CEF-A9CB-758D964F56AB}" sibTransId="{B13B53C6-9718-44BC-ADE3-660EABE1E7A7}"/>
    <dgm:cxn modelId="{175B97D7-2F22-41F0-9747-205F3F4578E8}" type="presOf" srcId="{693C97CD-73EF-407C-B559-AB92D7AA27A8}" destId="{1C1F2724-4E5E-43AD-A9EF-C3B8FCEC72D8}" srcOrd="0" destOrd="0" presId="urn:microsoft.com/office/officeart/2005/8/layout/vList5"/>
    <dgm:cxn modelId="{425D8B0E-9E65-41A0-897A-5CFA3FAC5E46}" srcId="{693C97CD-73EF-407C-B559-AB92D7AA27A8}" destId="{6039FFD0-631B-463D-ADAD-B4F816E971B5}" srcOrd="2" destOrd="0" parTransId="{81D796DF-B7E7-4752-B6D9-B8E79398A684}" sibTransId="{51D82255-9771-4A7B-9AB5-40D72D3BC90D}"/>
    <dgm:cxn modelId="{0E0AD3FA-C7E9-4A85-9CBB-1EE3595B29DE}" type="presOf" srcId="{93253F29-546B-4AE9-8944-A95C7BD70AEE}" destId="{9584C8B0-083E-4D74-93D2-8847C81F168D}" srcOrd="0" destOrd="9" presId="urn:microsoft.com/office/officeart/2005/8/layout/vList5"/>
    <dgm:cxn modelId="{23181DAE-DC9E-42D9-A2AE-3AF33D01BC0C}" srcId="{693C97CD-73EF-407C-B559-AB92D7AA27A8}" destId="{5DA6943A-94DC-4863-A011-C72D5EDA229C}" srcOrd="6" destOrd="0" parTransId="{68FE9ACC-7A50-4D67-8820-C4F12E84BEDC}" sibTransId="{472639DF-1F0E-4C37-87C3-54A0F964A5D8}"/>
    <dgm:cxn modelId="{BA8A31C1-DA35-4FE1-917B-D81730814ED5}" srcId="{693C97CD-73EF-407C-B559-AB92D7AA27A8}" destId="{C48FA22C-228F-4888-BE57-600D19A9BA31}" srcOrd="8" destOrd="0" parTransId="{61F4744C-F315-4266-BE33-96D8FD8A368C}" sibTransId="{578C9124-DA13-4169-A601-972F8C7B2C36}"/>
    <dgm:cxn modelId="{6BBE41F6-0D58-4787-AA9D-552C27A24D54}" srcId="{693C97CD-73EF-407C-B559-AB92D7AA27A8}" destId="{792133BB-F635-444E-A9D7-1B06F646922D}" srcOrd="4" destOrd="0" parTransId="{599EDD82-06B7-4317-B546-8F8CF9140361}" sibTransId="{9B9CEDCF-B8FB-41E4-B62D-C5D393E2CEFF}"/>
    <dgm:cxn modelId="{A54AD661-574A-4112-8555-236A71A938F3}" srcId="{693C97CD-73EF-407C-B559-AB92D7AA27A8}" destId="{5A4216B3-C616-48F4-886B-2B0E600618CA}" srcOrd="10" destOrd="0" parTransId="{1E1BAD0D-2BFA-43D4-B259-A1EC7EC5E677}" sibTransId="{F959E9AF-32A7-45DF-9BC7-319163E90F0D}"/>
    <dgm:cxn modelId="{987D55B2-E52C-406C-B50C-C191CBA546A5}" srcId="{693C97CD-73EF-407C-B559-AB92D7AA27A8}" destId="{95E38786-7997-48FF-B054-30FCC631C9F5}" srcOrd="1" destOrd="0" parTransId="{F572F5C8-C575-4AD8-A330-038E58059A23}" sibTransId="{2BC47AF8-C63E-4320-84A1-7BD717B6D7DD}"/>
    <dgm:cxn modelId="{CBF57FBE-E487-4474-BE76-327240073B9C}" srcId="{693C97CD-73EF-407C-B559-AB92D7AA27A8}" destId="{875BF7D5-697F-44C0-A411-CE023393F3E2}" srcOrd="0" destOrd="0" parTransId="{6E0553B8-B43B-4B15-A0A5-6F2E3CAA1F77}" sibTransId="{EED86CF2-3375-4E03-B9F4-3F9F757F4618}"/>
    <dgm:cxn modelId="{3CEBE43E-6E16-4E49-8A6B-EDC9790C7356}" srcId="{693C97CD-73EF-407C-B559-AB92D7AA27A8}" destId="{F381FB06-759C-42F2-8007-BA433C9D7B33}" srcOrd="7" destOrd="0" parTransId="{1E9B01F1-D6BB-4CD2-B8BD-0484516446C8}" sibTransId="{12B4C960-2601-4777-AF45-AC0852CEF2D1}"/>
    <dgm:cxn modelId="{E1254FC8-A994-4FC8-A253-38466F99C20D}" srcId="{693C97CD-73EF-407C-B559-AB92D7AA27A8}" destId="{EBF26740-543C-41F0-801D-ADAB0C0333C3}" srcOrd="5" destOrd="0" parTransId="{CD4B8913-130C-41A2-9BE7-AB34CBB43AE1}" sibTransId="{966AD564-29D1-453B-9252-CE5EAF9DDDAF}"/>
    <dgm:cxn modelId="{DA8F1F0E-6E2D-4E35-B927-60555D0B1658}" type="presOf" srcId="{C48FA22C-228F-4888-BE57-600D19A9BA31}" destId="{9584C8B0-083E-4D74-93D2-8847C81F168D}" srcOrd="0" destOrd="8" presId="urn:microsoft.com/office/officeart/2005/8/layout/vList5"/>
    <dgm:cxn modelId="{E8ACCD91-CB5A-4ADA-9C59-91D815595A0E}" srcId="{693C97CD-73EF-407C-B559-AB92D7AA27A8}" destId="{93253F29-546B-4AE9-8944-A95C7BD70AEE}" srcOrd="9" destOrd="0" parTransId="{249B53E6-5604-43DA-940B-573AC9C1C2C8}" sibTransId="{EFC0AEF7-6C2B-4D16-B9DF-C0DA4EE0116C}"/>
    <dgm:cxn modelId="{50BDE7A3-5C57-431B-A589-B1B8C9C53E5A}" srcId="{45EA8587-A165-43D0-8468-1208CFB0CFE8}" destId="{693C97CD-73EF-407C-B559-AB92D7AA27A8}" srcOrd="0" destOrd="0" parTransId="{59F587F0-EE69-452E-B1DE-3BEA3EA62C56}" sibTransId="{40957AFE-19AD-49FF-B4C9-42084FB16866}"/>
    <dgm:cxn modelId="{F72BA6E9-1815-4CA1-B753-61D72298D508}" type="presOf" srcId="{0EAE661C-BE07-4CBC-8A81-1D03BB62574E}" destId="{9584C8B0-083E-4D74-93D2-8847C81F168D}" srcOrd="0" destOrd="3" presId="urn:microsoft.com/office/officeart/2005/8/layout/vList5"/>
    <dgm:cxn modelId="{1531BA4D-978A-40A3-AA62-FFA274060319}" type="presOf" srcId="{5A4216B3-C616-48F4-886B-2B0E600618CA}" destId="{9584C8B0-083E-4D74-93D2-8847C81F168D}" srcOrd="0" destOrd="10" presId="urn:microsoft.com/office/officeart/2005/8/layout/vList5"/>
    <dgm:cxn modelId="{0A58464B-3C1A-479F-887A-4177CA04E8DA}" type="presOf" srcId="{5DA6943A-94DC-4863-A011-C72D5EDA229C}" destId="{9584C8B0-083E-4D74-93D2-8847C81F168D}" srcOrd="0" destOrd="6" presId="urn:microsoft.com/office/officeart/2005/8/layout/vList5"/>
    <dgm:cxn modelId="{CAE40CD1-0A2E-4896-92A6-FD99C54224D3}" type="presOf" srcId="{45EA8587-A165-43D0-8468-1208CFB0CFE8}" destId="{BD96DF6F-F9DC-4A94-A163-DA9EAC16F460}" srcOrd="0" destOrd="0" presId="urn:microsoft.com/office/officeart/2005/8/layout/vList5"/>
    <dgm:cxn modelId="{80276E36-5045-411A-89C9-80D577C21324}" type="presOf" srcId="{792133BB-F635-444E-A9D7-1B06F646922D}" destId="{9584C8B0-083E-4D74-93D2-8847C81F168D}" srcOrd="0" destOrd="4" presId="urn:microsoft.com/office/officeart/2005/8/layout/vList5"/>
    <dgm:cxn modelId="{9F081440-60AD-4955-946A-67E562799BD6}" type="presParOf" srcId="{BD96DF6F-F9DC-4A94-A163-DA9EAC16F460}" destId="{6D6C29A2-BD6F-47E1-AF49-8C1B82266201}" srcOrd="0" destOrd="0" presId="urn:microsoft.com/office/officeart/2005/8/layout/vList5"/>
    <dgm:cxn modelId="{832C8F66-7A85-4916-961D-D080029EDC35}" type="presParOf" srcId="{6D6C29A2-BD6F-47E1-AF49-8C1B82266201}" destId="{1C1F2724-4E5E-43AD-A9EF-C3B8FCEC72D8}" srcOrd="0" destOrd="0" presId="urn:microsoft.com/office/officeart/2005/8/layout/vList5"/>
    <dgm:cxn modelId="{734CDB7B-0569-4BFB-89E9-3D6AA951DF60}" type="presParOf" srcId="{6D6C29A2-BD6F-47E1-AF49-8C1B82266201}" destId="{9584C8B0-083E-4D74-93D2-8847C81F168D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0A0587D-1850-4254-984A-C2B8B4812806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BF0481C-BEAF-484C-9282-85CFA97B76FF}">
      <dgm:prSet custT="1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endParaRPr lang="ru-RU" sz="2800" b="1" u="none" dirty="0" smtClean="0">
            <a:solidFill>
              <a:schemeClr val="tx1"/>
            </a:solidFill>
          </a:endParaRPr>
        </a:p>
        <a:p>
          <a:pPr rtl="0"/>
          <a:r>
            <a:rPr lang="ru-RU" sz="2800" b="1" u="none" dirty="0" smtClean="0">
              <a:solidFill>
                <a:schemeClr val="tx1"/>
              </a:solidFill>
            </a:rPr>
            <a:t>Прогулка:</a:t>
          </a:r>
          <a:endParaRPr lang="ru-RU" sz="2800" u="none" dirty="0">
            <a:solidFill>
              <a:schemeClr val="tx1"/>
            </a:solidFill>
          </a:endParaRPr>
        </a:p>
      </dgm:t>
    </dgm:pt>
    <dgm:pt modelId="{96FB7B12-8A67-45FA-AF29-AE22C54FC88D}" type="parTrans" cxnId="{621BE02D-9A1E-4829-96EE-AC14CD29F759}">
      <dgm:prSet/>
      <dgm:spPr/>
      <dgm:t>
        <a:bodyPr/>
        <a:lstStyle/>
        <a:p>
          <a:endParaRPr lang="ru-RU"/>
        </a:p>
      </dgm:t>
    </dgm:pt>
    <dgm:pt modelId="{0A17520B-61C9-401D-B399-2F1746E36FB0}" type="sibTrans" cxnId="{621BE02D-9A1E-4829-96EE-AC14CD29F759}">
      <dgm:prSet/>
      <dgm:spPr/>
      <dgm:t>
        <a:bodyPr/>
        <a:lstStyle/>
        <a:p>
          <a:endParaRPr lang="ru-RU"/>
        </a:p>
      </dgm:t>
    </dgm:pt>
    <dgm:pt modelId="{4E1EB002-7F0C-40DE-9106-4F865C87A1EE}">
      <dgm:prSet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ru-RU" b="1" dirty="0" smtClean="0"/>
            <a:t>Подвижные игры </a:t>
          </a:r>
          <a:r>
            <a:rPr lang="ru-RU" dirty="0" smtClean="0"/>
            <a:t>и упражнения, направленные на оптимизацию режима двигательной активности и укрепление здоровья детей</a:t>
          </a:r>
          <a:endParaRPr lang="ru-RU" dirty="0"/>
        </a:p>
      </dgm:t>
    </dgm:pt>
    <dgm:pt modelId="{FCD5A278-C0AC-42D2-AFA4-944A73F5813A}" type="parTrans" cxnId="{FD1C98AC-4C9F-4B80-BAD6-D4EB80A8F8EA}">
      <dgm:prSet/>
      <dgm:spPr/>
      <dgm:t>
        <a:bodyPr/>
        <a:lstStyle/>
        <a:p>
          <a:endParaRPr lang="ru-RU"/>
        </a:p>
      </dgm:t>
    </dgm:pt>
    <dgm:pt modelId="{CB2CCC45-928B-493B-BF19-1729FD60EBCD}" type="sibTrans" cxnId="{FD1C98AC-4C9F-4B80-BAD6-D4EB80A8F8EA}">
      <dgm:prSet/>
      <dgm:spPr/>
      <dgm:t>
        <a:bodyPr/>
        <a:lstStyle/>
        <a:p>
          <a:endParaRPr lang="ru-RU"/>
        </a:p>
      </dgm:t>
    </dgm:pt>
    <dgm:pt modelId="{E7413A5B-103D-4C5E-957C-975B3AD2F155}">
      <dgm:prSet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ru-RU" b="1" dirty="0" smtClean="0"/>
            <a:t>Наблюдения</a:t>
          </a:r>
          <a:r>
            <a:rPr lang="ru-RU" dirty="0" smtClean="0"/>
            <a:t> за объектами и явлениями природы</a:t>
          </a:r>
          <a:endParaRPr lang="ru-RU" dirty="0"/>
        </a:p>
      </dgm:t>
    </dgm:pt>
    <dgm:pt modelId="{313C1791-7E64-4AA1-9231-84E604163806}" type="parTrans" cxnId="{374A66E2-99FD-45CB-845B-17B676EA2ADA}">
      <dgm:prSet/>
      <dgm:spPr/>
      <dgm:t>
        <a:bodyPr/>
        <a:lstStyle/>
        <a:p>
          <a:endParaRPr lang="ru-RU"/>
        </a:p>
      </dgm:t>
    </dgm:pt>
    <dgm:pt modelId="{3B974A0F-A6DB-4C37-BB5A-346CD78CA6C7}" type="sibTrans" cxnId="{374A66E2-99FD-45CB-845B-17B676EA2ADA}">
      <dgm:prSet/>
      <dgm:spPr/>
      <dgm:t>
        <a:bodyPr/>
        <a:lstStyle/>
        <a:p>
          <a:endParaRPr lang="ru-RU"/>
        </a:p>
      </dgm:t>
    </dgm:pt>
    <dgm:pt modelId="{6E194363-CFFD-4767-B3FA-D06E3EFC28E8}">
      <dgm:prSet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ru-RU" dirty="0" smtClean="0"/>
            <a:t>Целевые прогулки, экскурсии</a:t>
          </a:r>
          <a:endParaRPr lang="ru-RU" dirty="0"/>
        </a:p>
      </dgm:t>
    </dgm:pt>
    <dgm:pt modelId="{56D13D5F-2DF4-4E0C-A251-C1202FE3EC89}" type="parTrans" cxnId="{F082682B-8646-4D93-9D97-5F32B407FBBF}">
      <dgm:prSet/>
      <dgm:spPr/>
      <dgm:t>
        <a:bodyPr/>
        <a:lstStyle/>
        <a:p>
          <a:endParaRPr lang="ru-RU"/>
        </a:p>
      </dgm:t>
    </dgm:pt>
    <dgm:pt modelId="{356386DA-E094-4DBB-862C-EB5CB5363DB0}" type="sibTrans" cxnId="{F082682B-8646-4D93-9D97-5F32B407FBBF}">
      <dgm:prSet/>
      <dgm:spPr/>
      <dgm:t>
        <a:bodyPr/>
        <a:lstStyle/>
        <a:p>
          <a:endParaRPr lang="ru-RU"/>
        </a:p>
      </dgm:t>
    </dgm:pt>
    <dgm:pt modelId="{2F7C6659-1C0C-42A5-9F19-5143AA299B11}">
      <dgm:prSet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ru-RU" dirty="0" smtClean="0"/>
            <a:t>Экспериментирование с объектами неживой природы</a:t>
          </a:r>
          <a:endParaRPr lang="ru-RU" dirty="0"/>
        </a:p>
      </dgm:t>
    </dgm:pt>
    <dgm:pt modelId="{10E20930-3081-43B1-8D20-80FB420FD4EB}" type="parTrans" cxnId="{5B99A432-F582-40B3-ADEB-7FEDDB5483F7}">
      <dgm:prSet/>
      <dgm:spPr/>
      <dgm:t>
        <a:bodyPr/>
        <a:lstStyle/>
        <a:p>
          <a:endParaRPr lang="ru-RU"/>
        </a:p>
      </dgm:t>
    </dgm:pt>
    <dgm:pt modelId="{5AB29056-1441-4EC7-93A2-23ECD5868DAF}" type="sibTrans" cxnId="{5B99A432-F582-40B3-ADEB-7FEDDB5483F7}">
      <dgm:prSet/>
      <dgm:spPr/>
      <dgm:t>
        <a:bodyPr/>
        <a:lstStyle/>
        <a:p>
          <a:endParaRPr lang="ru-RU"/>
        </a:p>
      </dgm:t>
    </dgm:pt>
    <dgm:pt modelId="{2768B202-2718-4D89-ABE1-5E2C152B25D7}">
      <dgm:prSet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ru-RU" dirty="0" smtClean="0"/>
            <a:t>Сюжетно-ролевые и конструктивные игры (с песком, снегом, природным материалом)</a:t>
          </a:r>
          <a:endParaRPr lang="ru-RU" dirty="0"/>
        </a:p>
      </dgm:t>
    </dgm:pt>
    <dgm:pt modelId="{19ACCFD8-7B3D-448E-95CE-A633913D999D}" type="parTrans" cxnId="{412632BC-7C7E-42BD-8510-C577FB870D06}">
      <dgm:prSet/>
      <dgm:spPr/>
      <dgm:t>
        <a:bodyPr/>
        <a:lstStyle/>
        <a:p>
          <a:endParaRPr lang="ru-RU"/>
        </a:p>
      </dgm:t>
    </dgm:pt>
    <dgm:pt modelId="{F3B54A6C-DDEA-4BDE-9975-F715C571BD57}" type="sibTrans" cxnId="{412632BC-7C7E-42BD-8510-C577FB870D06}">
      <dgm:prSet/>
      <dgm:spPr/>
      <dgm:t>
        <a:bodyPr/>
        <a:lstStyle/>
        <a:p>
          <a:endParaRPr lang="ru-RU"/>
        </a:p>
      </dgm:t>
    </dgm:pt>
    <dgm:pt modelId="{1CDEAA4A-2B32-44E1-8550-375C828ECC5F}">
      <dgm:prSet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ru-RU" b="1" dirty="0" smtClean="0"/>
            <a:t>Элементарная трудовая деятельность </a:t>
          </a:r>
          <a:r>
            <a:rPr lang="ru-RU" dirty="0" smtClean="0"/>
            <a:t>детей на участке детского сада</a:t>
          </a:r>
          <a:endParaRPr lang="ru-RU" dirty="0"/>
        </a:p>
      </dgm:t>
    </dgm:pt>
    <dgm:pt modelId="{B73125AC-CE3F-4B6F-ADE4-D36C430929BC}" type="parTrans" cxnId="{ACA91186-CF5C-496D-B44B-41EBA52EEFE5}">
      <dgm:prSet/>
      <dgm:spPr/>
      <dgm:t>
        <a:bodyPr/>
        <a:lstStyle/>
        <a:p>
          <a:endParaRPr lang="ru-RU"/>
        </a:p>
      </dgm:t>
    </dgm:pt>
    <dgm:pt modelId="{AC58F422-CC4F-4B92-97EB-A1F7F6329612}" type="sibTrans" cxnId="{ACA91186-CF5C-496D-B44B-41EBA52EEFE5}">
      <dgm:prSet/>
      <dgm:spPr/>
      <dgm:t>
        <a:bodyPr/>
        <a:lstStyle/>
        <a:p>
          <a:endParaRPr lang="ru-RU"/>
        </a:p>
      </dgm:t>
    </dgm:pt>
    <dgm:pt modelId="{4BEE7108-28E2-4BAE-9BC6-F2BBCB80A20A}">
      <dgm:prSet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ru-RU" b="1" dirty="0" smtClean="0"/>
            <a:t>Индивидуальная работа </a:t>
          </a:r>
          <a:r>
            <a:rPr lang="ru-RU" dirty="0" smtClean="0"/>
            <a:t>с детьми в соответствии с задачами разных образовательных областей</a:t>
          </a:r>
          <a:endParaRPr lang="ru-RU" dirty="0"/>
        </a:p>
      </dgm:t>
    </dgm:pt>
    <dgm:pt modelId="{2D2D89EA-326A-4272-A762-F301D34B2386}" type="parTrans" cxnId="{6567C649-D532-44FA-B9A3-E4695BEF1302}">
      <dgm:prSet/>
      <dgm:spPr/>
      <dgm:t>
        <a:bodyPr/>
        <a:lstStyle/>
        <a:p>
          <a:endParaRPr lang="ru-RU"/>
        </a:p>
      </dgm:t>
    </dgm:pt>
    <dgm:pt modelId="{96848E05-CBBB-4C1A-9E66-9487E159EB43}" type="sibTrans" cxnId="{6567C649-D532-44FA-B9A3-E4695BEF1302}">
      <dgm:prSet/>
      <dgm:spPr/>
      <dgm:t>
        <a:bodyPr/>
        <a:lstStyle/>
        <a:p>
          <a:endParaRPr lang="ru-RU"/>
        </a:p>
      </dgm:t>
    </dgm:pt>
    <dgm:pt modelId="{DD77EDBD-1B0C-4D99-BDFE-A27079385991}">
      <dgm:prSet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ru-RU" dirty="0" smtClean="0"/>
            <a:t>Свободное общение воспитателя с детьми, </a:t>
          </a:r>
          <a:r>
            <a:rPr lang="ru-RU" b="1" dirty="0" smtClean="0"/>
            <a:t>самостоятельная деятельность детей</a:t>
          </a:r>
          <a:endParaRPr lang="ru-RU" dirty="0"/>
        </a:p>
      </dgm:t>
    </dgm:pt>
    <dgm:pt modelId="{B914382B-DB04-4678-97EB-783B86C218B6}" type="parTrans" cxnId="{4AFE9208-549A-44C5-94EE-90E116E6A336}">
      <dgm:prSet/>
      <dgm:spPr/>
      <dgm:t>
        <a:bodyPr/>
        <a:lstStyle/>
        <a:p>
          <a:endParaRPr lang="ru-RU"/>
        </a:p>
      </dgm:t>
    </dgm:pt>
    <dgm:pt modelId="{90F5FBCB-0D8A-466E-9AFC-322D912D7DA4}" type="sibTrans" cxnId="{4AFE9208-549A-44C5-94EE-90E116E6A336}">
      <dgm:prSet/>
      <dgm:spPr/>
      <dgm:t>
        <a:bodyPr/>
        <a:lstStyle/>
        <a:p>
          <a:endParaRPr lang="ru-RU"/>
        </a:p>
      </dgm:t>
    </dgm:pt>
    <dgm:pt modelId="{DB27901F-6083-466E-98F0-091FD6B25E42}" type="pres">
      <dgm:prSet presAssocID="{70A0587D-1850-4254-984A-C2B8B481280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BDADA2F-4FE5-4960-B9F6-4A5CBCF45DAD}" type="pres">
      <dgm:prSet presAssocID="{6BF0481C-BEAF-484C-9282-85CFA97B76FF}" presName="linNode" presStyleCnt="0"/>
      <dgm:spPr/>
    </dgm:pt>
    <dgm:pt modelId="{0765C24C-C23E-4D8A-91F8-C1D5B20A63C9}" type="pres">
      <dgm:prSet presAssocID="{6BF0481C-BEAF-484C-9282-85CFA97B76FF}" presName="parentText" presStyleLbl="node1" presStyleIdx="0" presStyleCnt="1" custScaleX="88583" custScaleY="87952" custLinFactNeighborX="-646" custLinFactNeighborY="481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2151C9-E65E-4AF1-A541-CDA4EA2E2093}" type="pres">
      <dgm:prSet presAssocID="{6BF0481C-BEAF-484C-9282-85CFA97B76FF}" presName="descendantText" presStyleLbl="alignAccFollowNode1" presStyleIdx="0" presStyleCnt="1" custScaleX="103555" custScaleY="89591" custLinFactNeighborX="612" custLinFactNeighborY="488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061317E-C7D1-4DBC-B49B-409CB53A2A33}" type="presOf" srcId="{2F7C6659-1C0C-42A5-9F19-5143AA299B11}" destId="{F42151C9-E65E-4AF1-A541-CDA4EA2E2093}" srcOrd="0" destOrd="3" presId="urn:microsoft.com/office/officeart/2005/8/layout/vList5"/>
    <dgm:cxn modelId="{ACA91186-CF5C-496D-B44B-41EBA52EEFE5}" srcId="{6BF0481C-BEAF-484C-9282-85CFA97B76FF}" destId="{1CDEAA4A-2B32-44E1-8550-375C828ECC5F}" srcOrd="5" destOrd="0" parTransId="{B73125AC-CE3F-4B6F-ADE4-D36C430929BC}" sibTransId="{AC58F422-CC4F-4B92-97EB-A1F7F6329612}"/>
    <dgm:cxn modelId="{5B99A432-F582-40B3-ADEB-7FEDDB5483F7}" srcId="{6BF0481C-BEAF-484C-9282-85CFA97B76FF}" destId="{2F7C6659-1C0C-42A5-9F19-5143AA299B11}" srcOrd="3" destOrd="0" parTransId="{10E20930-3081-43B1-8D20-80FB420FD4EB}" sibTransId="{5AB29056-1441-4EC7-93A2-23ECD5868DAF}"/>
    <dgm:cxn modelId="{4AFE9208-549A-44C5-94EE-90E116E6A336}" srcId="{6BF0481C-BEAF-484C-9282-85CFA97B76FF}" destId="{DD77EDBD-1B0C-4D99-BDFE-A27079385991}" srcOrd="7" destOrd="0" parTransId="{B914382B-DB04-4678-97EB-783B86C218B6}" sibTransId="{90F5FBCB-0D8A-466E-9AFC-322D912D7DA4}"/>
    <dgm:cxn modelId="{F082682B-8646-4D93-9D97-5F32B407FBBF}" srcId="{6BF0481C-BEAF-484C-9282-85CFA97B76FF}" destId="{6E194363-CFFD-4767-B3FA-D06E3EFC28E8}" srcOrd="2" destOrd="0" parTransId="{56D13D5F-2DF4-4E0C-A251-C1202FE3EC89}" sibTransId="{356386DA-E094-4DBB-862C-EB5CB5363DB0}"/>
    <dgm:cxn modelId="{5063ED67-DE89-43D0-B9EE-C7374EB057B9}" type="presOf" srcId="{DD77EDBD-1B0C-4D99-BDFE-A27079385991}" destId="{F42151C9-E65E-4AF1-A541-CDA4EA2E2093}" srcOrd="0" destOrd="7" presId="urn:microsoft.com/office/officeart/2005/8/layout/vList5"/>
    <dgm:cxn modelId="{FD1C98AC-4C9F-4B80-BAD6-D4EB80A8F8EA}" srcId="{6BF0481C-BEAF-484C-9282-85CFA97B76FF}" destId="{4E1EB002-7F0C-40DE-9106-4F865C87A1EE}" srcOrd="0" destOrd="0" parTransId="{FCD5A278-C0AC-42D2-AFA4-944A73F5813A}" sibTransId="{CB2CCC45-928B-493B-BF19-1729FD60EBCD}"/>
    <dgm:cxn modelId="{CE99C5D7-A548-486D-BEEE-D7B57141E3E5}" type="presOf" srcId="{6BF0481C-BEAF-484C-9282-85CFA97B76FF}" destId="{0765C24C-C23E-4D8A-91F8-C1D5B20A63C9}" srcOrd="0" destOrd="0" presId="urn:microsoft.com/office/officeart/2005/8/layout/vList5"/>
    <dgm:cxn modelId="{71FD024F-B1AF-4A58-94B0-4AB7D7284776}" type="presOf" srcId="{E7413A5B-103D-4C5E-957C-975B3AD2F155}" destId="{F42151C9-E65E-4AF1-A541-CDA4EA2E2093}" srcOrd="0" destOrd="1" presId="urn:microsoft.com/office/officeart/2005/8/layout/vList5"/>
    <dgm:cxn modelId="{412632BC-7C7E-42BD-8510-C577FB870D06}" srcId="{6BF0481C-BEAF-484C-9282-85CFA97B76FF}" destId="{2768B202-2718-4D89-ABE1-5E2C152B25D7}" srcOrd="4" destOrd="0" parTransId="{19ACCFD8-7B3D-448E-95CE-A633913D999D}" sibTransId="{F3B54A6C-DDEA-4BDE-9975-F715C571BD57}"/>
    <dgm:cxn modelId="{EE453026-4317-4F56-A863-C764DDBBD666}" type="presOf" srcId="{6E194363-CFFD-4767-B3FA-D06E3EFC28E8}" destId="{F42151C9-E65E-4AF1-A541-CDA4EA2E2093}" srcOrd="0" destOrd="2" presId="urn:microsoft.com/office/officeart/2005/8/layout/vList5"/>
    <dgm:cxn modelId="{A52C659D-D353-4F66-ADB3-408FD6137C77}" type="presOf" srcId="{2768B202-2718-4D89-ABE1-5E2C152B25D7}" destId="{F42151C9-E65E-4AF1-A541-CDA4EA2E2093}" srcOrd="0" destOrd="4" presId="urn:microsoft.com/office/officeart/2005/8/layout/vList5"/>
    <dgm:cxn modelId="{C173E8BC-673A-46F4-8167-415BF78281B6}" type="presOf" srcId="{4E1EB002-7F0C-40DE-9106-4F865C87A1EE}" destId="{F42151C9-E65E-4AF1-A541-CDA4EA2E2093}" srcOrd="0" destOrd="0" presId="urn:microsoft.com/office/officeart/2005/8/layout/vList5"/>
    <dgm:cxn modelId="{621BE02D-9A1E-4829-96EE-AC14CD29F759}" srcId="{70A0587D-1850-4254-984A-C2B8B4812806}" destId="{6BF0481C-BEAF-484C-9282-85CFA97B76FF}" srcOrd="0" destOrd="0" parTransId="{96FB7B12-8A67-45FA-AF29-AE22C54FC88D}" sibTransId="{0A17520B-61C9-401D-B399-2F1746E36FB0}"/>
    <dgm:cxn modelId="{6567C649-D532-44FA-B9A3-E4695BEF1302}" srcId="{6BF0481C-BEAF-484C-9282-85CFA97B76FF}" destId="{4BEE7108-28E2-4BAE-9BC6-F2BBCB80A20A}" srcOrd="6" destOrd="0" parTransId="{2D2D89EA-326A-4272-A762-F301D34B2386}" sibTransId="{96848E05-CBBB-4C1A-9E66-9487E159EB43}"/>
    <dgm:cxn modelId="{DE45A589-8D71-4C6B-9CFC-26B77313E4E6}" type="presOf" srcId="{70A0587D-1850-4254-984A-C2B8B4812806}" destId="{DB27901F-6083-466E-98F0-091FD6B25E42}" srcOrd="0" destOrd="0" presId="urn:microsoft.com/office/officeart/2005/8/layout/vList5"/>
    <dgm:cxn modelId="{43CDB212-B6A4-4FE3-AD2E-14BA2F6D91DE}" type="presOf" srcId="{1CDEAA4A-2B32-44E1-8550-375C828ECC5F}" destId="{F42151C9-E65E-4AF1-A541-CDA4EA2E2093}" srcOrd="0" destOrd="5" presId="urn:microsoft.com/office/officeart/2005/8/layout/vList5"/>
    <dgm:cxn modelId="{374A66E2-99FD-45CB-845B-17B676EA2ADA}" srcId="{6BF0481C-BEAF-484C-9282-85CFA97B76FF}" destId="{E7413A5B-103D-4C5E-957C-975B3AD2F155}" srcOrd="1" destOrd="0" parTransId="{313C1791-7E64-4AA1-9231-84E604163806}" sibTransId="{3B974A0F-A6DB-4C37-BB5A-346CD78CA6C7}"/>
    <dgm:cxn modelId="{B2F42710-14A0-4AD3-913F-55B6E0C3C779}" type="presOf" srcId="{4BEE7108-28E2-4BAE-9BC6-F2BBCB80A20A}" destId="{F42151C9-E65E-4AF1-A541-CDA4EA2E2093}" srcOrd="0" destOrd="6" presId="urn:microsoft.com/office/officeart/2005/8/layout/vList5"/>
    <dgm:cxn modelId="{D29097C2-C614-401D-A8F9-415F3BB4FB55}" type="presParOf" srcId="{DB27901F-6083-466E-98F0-091FD6B25E42}" destId="{6BDADA2F-4FE5-4960-B9F6-4A5CBCF45DAD}" srcOrd="0" destOrd="0" presId="urn:microsoft.com/office/officeart/2005/8/layout/vList5"/>
    <dgm:cxn modelId="{CF5CE45D-1753-406A-8E0B-127B91290BF8}" type="presParOf" srcId="{6BDADA2F-4FE5-4960-B9F6-4A5CBCF45DAD}" destId="{0765C24C-C23E-4D8A-91F8-C1D5B20A63C9}" srcOrd="0" destOrd="0" presId="urn:microsoft.com/office/officeart/2005/8/layout/vList5"/>
    <dgm:cxn modelId="{193D0C2A-94B4-43E9-8443-F5D598B6304E}" type="presParOf" srcId="{6BDADA2F-4FE5-4960-B9F6-4A5CBCF45DAD}" destId="{F42151C9-E65E-4AF1-A541-CDA4EA2E2093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58E266B-3497-4068-A8B4-0CC67041EF3F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DE49C49-A47D-4AEF-96AB-4772E54038D4}">
      <dgm:prSet custT="1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ru-RU" sz="2400" b="1" u="none" dirty="0" smtClean="0">
              <a:solidFill>
                <a:schemeClr val="tx1"/>
              </a:solidFill>
            </a:rPr>
            <a:t>ІІ половина дня</a:t>
          </a:r>
          <a:endParaRPr lang="ru-RU" sz="2400" u="none" dirty="0">
            <a:solidFill>
              <a:schemeClr val="tx1"/>
            </a:solidFill>
          </a:endParaRPr>
        </a:p>
      </dgm:t>
    </dgm:pt>
    <dgm:pt modelId="{48893B12-B9CF-4102-990D-8778371C34AF}" type="parTrans" cxnId="{DB0705A6-949B-4ADF-B045-FCA0CF3C0003}">
      <dgm:prSet/>
      <dgm:spPr/>
      <dgm:t>
        <a:bodyPr/>
        <a:lstStyle/>
        <a:p>
          <a:endParaRPr lang="ru-RU"/>
        </a:p>
      </dgm:t>
    </dgm:pt>
    <dgm:pt modelId="{84B9E7EF-0096-47F1-B80B-831801608B6D}" type="sibTrans" cxnId="{DB0705A6-949B-4ADF-B045-FCA0CF3C0003}">
      <dgm:prSet/>
      <dgm:spPr/>
      <dgm:t>
        <a:bodyPr/>
        <a:lstStyle/>
        <a:p>
          <a:endParaRPr lang="ru-RU"/>
        </a:p>
      </dgm:t>
    </dgm:pt>
    <dgm:pt modelId="{7DE0C399-6DD0-43FC-8870-C2F0C5A51391}">
      <dgm:prSet custT="1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ru-RU" sz="1600" b="1" dirty="0" smtClean="0"/>
            <a:t>Самостоятельная деятельность детей</a:t>
          </a:r>
          <a:endParaRPr lang="ru-RU" sz="1600" b="1" dirty="0"/>
        </a:p>
      </dgm:t>
    </dgm:pt>
    <dgm:pt modelId="{DCA15208-D6A0-4BDB-A66C-FA4AD6BF4B4D}" type="sibTrans" cxnId="{9FFD719D-A991-44F0-B2A9-CCE9E0BD9A95}">
      <dgm:prSet/>
      <dgm:spPr/>
      <dgm:t>
        <a:bodyPr/>
        <a:lstStyle/>
        <a:p>
          <a:endParaRPr lang="ru-RU"/>
        </a:p>
      </dgm:t>
    </dgm:pt>
    <dgm:pt modelId="{4B7D3DD2-86A1-4BD9-8EDB-4C0E1700606D}" type="parTrans" cxnId="{9FFD719D-A991-44F0-B2A9-CCE9E0BD9A95}">
      <dgm:prSet/>
      <dgm:spPr/>
      <dgm:t>
        <a:bodyPr/>
        <a:lstStyle/>
        <a:p>
          <a:endParaRPr lang="ru-RU"/>
        </a:p>
      </dgm:t>
    </dgm:pt>
    <dgm:pt modelId="{ED7740DB-B6FE-423D-9945-D9DBC46223A7}">
      <dgm:prSet custT="1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ru-RU" sz="1600" b="1" dirty="0" smtClean="0"/>
            <a:t>Коллективная и индивидуальная трудовая деятельность </a:t>
          </a:r>
          <a:r>
            <a:rPr lang="ru-RU" sz="1600" b="0" dirty="0" smtClean="0"/>
            <a:t>(хозяйственно-бытовой труд и труд в природе)</a:t>
          </a:r>
          <a:endParaRPr lang="ru-RU" sz="1600" b="0" dirty="0"/>
        </a:p>
      </dgm:t>
    </dgm:pt>
    <dgm:pt modelId="{42068086-CE0F-43CA-BDD7-F2D5683088A1}" type="sibTrans" cxnId="{F0FBDE30-B909-4029-BE60-F58A467D9A8E}">
      <dgm:prSet/>
      <dgm:spPr/>
      <dgm:t>
        <a:bodyPr/>
        <a:lstStyle/>
        <a:p>
          <a:endParaRPr lang="ru-RU"/>
        </a:p>
      </dgm:t>
    </dgm:pt>
    <dgm:pt modelId="{B0AB3F2F-BF4C-4DAA-9DDA-2AEB6EDA52CE}" type="parTrans" cxnId="{F0FBDE30-B909-4029-BE60-F58A467D9A8E}">
      <dgm:prSet/>
      <dgm:spPr/>
      <dgm:t>
        <a:bodyPr/>
        <a:lstStyle/>
        <a:p>
          <a:endParaRPr lang="ru-RU"/>
        </a:p>
      </dgm:t>
    </dgm:pt>
    <dgm:pt modelId="{1CC38094-7B7B-4930-943C-EF56073FDFFA}">
      <dgm:prSet custT="1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ru-RU" sz="1600" b="1" dirty="0" smtClean="0"/>
            <a:t>Индивидуальная работа с детьми </a:t>
          </a:r>
          <a:r>
            <a:rPr lang="ru-RU" sz="1600" b="0" dirty="0" smtClean="0"/>
            <a:t>в соответствии с задачами разных образовательных областей</a:t>
          </a:r>
          <a:endParaRPr lang="ru-RU" sz="1600" b="0" dirty="0"/>
        </a:p>
      </dgm:t>
    </dgm:pt>
    <dgm:pt modelId="{D30497B3-FCD4-4FCF-9811-87E19D09C1FA}" type="sibTrans" cxnId="{EAADD231-8C5A-4C62-83A2-B4E12BB60B76}">
      <dgm:prSet/>
      <dgm:spPr/>
      <dgm:t>
        <a:bodyPr/>
        <a:lstStyle/>
        <a:p>
          <a:endParaRPr lang="ru-RU"/>
        </a:p>
      </dgm:t>
    </dgm:pt>
    <dgm:pt modelId="{635F800C-AF0C-41EA-84EC-FCAA5E7562BA}" type="parTrans" cxnId="{EAADD231-8C5A-4C62-83A2-B4E12BB60B76}">
      <dgm:prSet/>
      <dgm:spPr/>
      <dgm:t>
        <a:bodyPr/>
        <a:lstStyle/>
        <a:p>
          <a:endParaRPr lang="ru-RU"/>
        </a:p>
      </dgm:t>
    </dgm:pt>
    <dgm:pt modelId="{09054EEE-3C38-441F-AAAF-5A9E8DD4DE26}">
      <dgm:prSet custT="1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ru-RU" sz="1600" b="1" dirty="0" smtClean="0"/>
            <a:t>Чтение литературных произведений</a:t>
          </a:r>
          <a:r>
            <a:rPr lang="ru-RU" sz="1600" b="0" dirty="0" smtClean="0"/>
            <a:t>, разучивание стихотворений, </a:t>
          </a:r>
          <a:r>
            <a:rPr lang="ru-RU" sz="1600" b="0" dirty="0" err="1" smtClean="0"/>
            <a:t>чистоговорок</a:t>
          </a:r>
          <a:r>
            <a:rPr lang="ru-RU" sz="1600" b="0" dirty="0" smtClean="0"/>
            <a:t>, скороговорок</a:t>
          </a:r>
          <a:endParaRPr lang="ru-RU" sz="1600" b="0" dirty="0"/>
        </a:p>
      </dgm:t>
    </dgm:pt>
    <dgm:pt modelId="{1EB6A962-E258-4681-96AE-AAB315DB12B3}" type="sibTrans" cxnId="{C2CEA1BA-A52E-4F4D-8F27-BDBACACE3B6D}">
      <dgm:prSet/>
      <dgm:spPr/>
      <dgm:t>
        <a:bodyPr/>
        <a:lstStyle/>
        <a:p>
          <a:endParaRPr lang="ru-RU"/>
        </a:p>
      </dgm:t>
    </dgm:pt>
    <dgm:pt modelId="{296F0799-75D7-467D-AC19-D3A5CD3D0359}" type="parTrans" cxnId="{C2CEA1BA-A52E-4F4D-8F27-BDBACACE3B6D}">
      <dgm:prSet/>
      <dgm:spPr/>
      <dgm:t>
        <a:bodyPr/>
        <a:lstStyle/>
        <a:p>
          <a:endParaRPr lang="ru-RU"/>
        </a:p>
      </dgm:t>
    </dgm:pt>
    <dgm:pt modelId="{151DE433-C4E2-46D3-99B9-C2BD17F0FD2F}">
      <dgm:prSet custT="1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ru-RU" sz="1600" b="1" dirty="0" smtClean="0"/>
            <a:t>Детский досуг </a:t>
          </a:r>
          <a:r>
            <a:rPr lang="ru-RU" sz="1600" b="0" dirty="0" smtClean="0"/>
            <a:t>(музыкальные, литературные, физкультурные досуги, развлечения, праздники, кружок)</a:t>
          </a:r>
          <a:endParaRPr lang="ru-RU" sz="1600" b="0" dirty="0"/>
        </a:p>
      </dgm:t>
    </dgm:pt>
    <dgm:pt modelId="{100FE7F6-EFF6-48F5-A63A-2E73EB42F005}" type="sibTrans" cxnId="{86B51730-13AF-411C-93A4-4BFB9DF46FF1}">
      <dgm:prSet/>
      <dgm:spPr/>
      <dgm:t>
        <a:bodyPr/>
        <a:lstStyle/>
        <a:p>
          <a:endParaRPr lang="ru-RU"/>
        </a:p>
      </dgm:t>
    </dgm:pt>
    <dgm:pt modelId="{46A53923-517B-4DB5-B002-09524E166B9A}" type="parTrans" cxnId="{86B51730-13AF-411C-93A4-4BFB9DF46FF1}">
      <dgm:prSet/>
      <dgm:spPr/>
      <dgm:t>
        <a:bodyPr/>
        <a:lstStyle/>
        <a:p>
          <a:endParaRPr lang="ru-RU"/>
        </a:p>
      </dgm:t>
    </dgm:pt>
    <dgm:pt modelId="{A424020C-AD31-4646-9A2D-0A512C6B403C}">
      <dgm:prSet custT="1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ru-RU" sz="1600" b="1" dirty="0" smtClean="0"/>
            <a:t>Развивающие игры, логические упражнения</a:t>
          </a:r>
          <a:r>
            <a:rPr lang="ru-RU" sz="1600" b="0" dirty="0" smtClean="0"/>
            <a:t>, занимательные задачи, викторины , КВН</a:t>
          </a:r>
          <a:endParaRPr lang="ru-RU" sz="1600" b="0" dirty="0"/>
        </a:p>
      </dgm:t>
    </dgm:pt>
    <dgm:pt modelId="{72474C4D-857D-489B-9A4B-2F89119B8889}" type="sibTrans" cxnId="{1CFC477A-3839-4338-8D11-A5C509BF9877}">
      <dgm:prSet/>
      <dgm:spPr/>
      <dgm:t>
        <a:bodyPr/>
        <a:lstStyle/>
        <a:p>
          <a:endParaRPr lang="ru-RU"/>
        </a:p>
      </dgm:t>
    </dgm:pt>
    <dgm:pt modelId="{64DBD23F-E902-4C10-AC13-CF4D01A68AD9}" type="parTrans" cxnId="{1CFC477A-3839-4338-8D11-A5C509BF9877}">
      <dgm:prSet/>
      <dgm:spPr/>
      <dgm:t>
        <a:bodyPr/>
        <a:lstStyle/>
        <a:p>
          <a:endParaRPr lang="ru-RU"/>
        </a:p>
      </dgm:t>
    </dgm:pt>
    <dgm:pt modelId="{F6A09084-F7EB-497E-8BBD-EF6F492CF44A}">
      <dgm:prSet custT="1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ru-RU" sz="1600" b="1" dirty="0" smtClean="0"/>
            <a:t>Музыкально-театральная и литературная гостиная</a:t>
          </a:r>
          <a:endParaRPr lang="ru-RU" sz="1600" b="1" dirty="0"/>
        </a:p>
      </dgm:t>
    </dgm:pt>
    <dgm:pt modelId="{EC0A597C-B599-44DC-B6B0-AAB0BB43CB07}" type="sibTrans" cxnId="{15E319EE-CF60-45DE-8C33-58916655F06C}">
      <dgm:prSet/>
      <dgm:spPr/>
      <dgm:t>
        <a:bodyPr/>
        <a:lstStyle/>
        <a:p>
          <a:endParaRPr lang="ru-RU"/>
        </a:p>
      </dgm:t>
    </dgm:pt>
    <dgm:pt modelId="{8E96325C-C2A7-44E3-86AD-38FF03174558}" type="parTrans" cxnId="{15E319EE-CF60-45DE-8C33-58916655F06C}">
      <dgm:prSet/>
      <dgm:spPr/>
      <dgm:t>
        <a:bodyPr/>
        <a:lstStyle/>
        <a:p>
          <a:endParaRPr lang="ru-RU"/>
        </a:p>
      </dgm:t>
    </dgm:pt>
    <dgm:pt modelId="{E90F3F51-8226-4B9A-9423-8439F2A9581D}">
      <dgm:prSet custT="1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ru-RU" sz="1600" b="1" dirty="0" smtClean="0"/>
            <a:t>Проектная деятельность</a:t>
          </a:r>
          <a:endParaRPr lang="ru-RU" sz="1600" b="1" dirty="0"/>
        </a:p>
      </dgm:t>
    </dgm:pt>
    <dgm:pt modelId="{97FF8BB0-E4D3-4C87-A836-27F97FBA5984}" type="sibTrans" cxnId="{675C0F85-3393-43E7-ACD9-8EE0ECAA442B}">
      <dgm:prSet/>
      <dgm:spPr/>
      <dgm:t>
        <a:bodyPr/>
        <a:lstStyle/>
        <a:p>
          <a:endParaRPr lang="ru-RU"/>
        </a:p>
      </dgm:t>
    </dgm:pt>
    <dgm:pt modelId="{28FA323E-96F5-48E2-8B55-5C73293BC1D8}" type="parTrans" cxnId="{675C0F85-3393-43E7-ACD9-8EE0ECAA442B}">
      <dgm:prSet/>
      <dgm:spPr/>
      <dgm:t>
        <a:bodyPr/>
        <a:lstStyle/>
        <a:p>
          <a:endParaRPr lang="ru-RU"/>
        </a:p>
      </dgm:t>
    </dgm:pt>
    <dgm:pt modelId="{FB152AB7-5180-4331-AD97-53ED2F64B05E}">
      <dgm:prSet custT="1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ru-RU" sz="1600" b="1" dirty="0" smtClean="0"/>
            <a:t>Создание коллекций</a:t>
          </a:r>
          <a:endParaRPr lang="ru-RU" sz="1600" b="1" dirty="0"/>
        </a:p>
      </dgm:t>
    </dgm:pt>
    <dgm:pt modelId="{67ABB4F7-268A-4DBB-B34E-761AB383DDB6}" type="sibTrans" cxnId="{B5C6E2F6-55D7-47EC-A6B1-E3A124DCEDA4}">
      <dgm:prSet/>
      <dgm:spPr/>
      <dgm:t>
        <a:bodyPr/>
        <a:lstStyle/>
        <a:p>
          <a:endParaRPr lang="ru-RU"/>
        </a:p>
      </dgm:t>
    </dgm:pt>
    <dgm:pt modelId="{D6170A9B-5CF0-4042-B599-CAAC201F8F90}" type="parTrans" cxnId="{B5C6E2F6-55D7-47EC-A6B1-E3A124DCEDA4}">
      <dgm:prSet/>
      <dgm:spPr/>
      <dgm:t>
        <a:bodyPr/>
        <a:lstStyle/>
        <a:p>
          <a:endParaRPr lang="ru-RU"/>
        </a:p>
      </dgm:t>
    </dgm:pt>
    <dgm:pt modelId="{77FD7801-6463-40AF-9B23-34D67AB55AD6}">
      <dgm:prSet custT="1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ru-RU" sz="1600" b="1" dirty="0" smtClean="0"/>
            <a:t>Творческая мастерская</a:t>
          </a:r>
          <a:endParaRPr lang="ru-RU" sz="1600" b="1" dirty="0"/>
        </a:p>
      </dgm:t>
    </dgm:pt>
    <dgm:pt modelId="{C3858155-4A15-4C16-8624-B679050C808D}" type="sibTrans" cxnId="{25527663-6F1E-4B9A-8529-7762340DA285}">
      <dgm:prSet/>
      <dgm:spPr/>
      <dgm:t>
        <a:bodyPr/>
        <a:lstStyle/>
        <a:p>
          <a:endParaRPr lang="ru-RU"/>
        </a:p>
      </dgm:t>
    </dgm:pt>
    <dgm:pt modelId="{9CD4DD70-385F-482B-A6A6-CA06ED6F291D}" type="parTrans" cxnId="{25527663-6F1E-4B9A-8529-7762340DA285}">
      <dgm:prSet/>
      <dgm:spPr/>
      <dgm:t>
        <a:bodyPr/>
        <a:lstStyle/>
        <a:p>
          <a:endParaRPr lang="ru-RU"/>
        </a:p>
      </dgm:t>
    </dgm:pt>
    <dgm:pt modelId="{DF0C4EC0-0D1A-444D-85E0-EF1D75D168FA}">
      <dgm:prSet custT="1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ru-RU" sz="1600" b="1" dirty="0" smtClean="0"/>
            <a:t>Ситуации общения </a:t>
          </a:r>
          <a:r>
            <a:rPr lang="ru-RU" sz="1600" b="0" dirty="0" smtClean="0"/>
            <a:t>и накопления положительного социально-эмоционального опыта</a:t>
          </a:r>
          <a:endParaRPr lang="ru-RU" sz="1600" b="0" dirty="0"/>
        </a:p>
      </dgm:t>
    </dgm:pt>
    <dgm:pt modelId="{E594A8AE-C2EB-486B-BFF7-C194FD122174}" type="sibTrans" cxnId="{4DF2AC1C-DF9B-4173-AE31-0445551C6D70}">
      <dgm:prSet/>
      <dgm:spPr/>
      <dgm:t>
        <a:bodyPr/>
        <a:lstStyle/>
        <a:p>
          <a:endParaRPr lang="ru-RU"/>
        </a:p>
      </dgm:t>
    </dgm:pt>
    <dgm:pt modelId="{93E70925-C038-46B9-8056-CDE9D577DAA3}" type="parTrans" cxnId="{4DF2AC1C-DF9B-4173-AE31-0445551C6D70}">
      <dgm:prSet/>
      <dgm:spPr/>
      <dgm:t>
        <a:bodyPr/>
        <a:lstStyle/>
        <a:p>
          <a:endParaRPr lang="ru-RU"/>
        </a:p>
      </dgm:t>
    </dgm:pt>
    <dgm:pt modelId="{25D601F2-92E8-430E-9113-A378A9AB3253}">
      <dgm:prSet custT="1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ru-RU" sz="1600" b="1" dirty="0" smtClean="0"/>
            <a:t>Совместная игра воспитателя и детей </a:t>
          </a:r>
          <a:r>
            <a:rPr lang="ru-RU" sz="1600" b="0" dirty="0" smtClean="0"/>
            <a:t>(сюжетно-ролевая, режиссёрская, игра-драматизация, строительно-конструктивные игры)</a:t>
          </a:r>
          <a:endParaRPr lang="ru-RU" sz="1600" b="0" dirty="0"/>
        </a:p>
      </dgm:t>
    </dgm:pt>
    <dgm:pt modelId="{CE4DBAF9-1909-4B35-81AE-E42DC9F6E5A9}" type="sibTrans" cxnId="{9D3CE67C-ADED-424E-BC8D-6C5FC830C699}">
      <dgm:prSet/>
      <dgm:spPr/>
      <dgm:t>
        <a:bodyPr/>
        <a:lstStyle/>
        <a:p>
          <a:endParaRPr lang="ru-RU"/>
        </a:p>
      </dgm:t>
    </dgm:pt>
    <dgm:pt modelId="{BE0785F8-DE4F-4B88-A600-B7EB2CD1907A}" type="parTrans" cxnId="{9D3CE67C-ADED-424E-BC8D-6C5FC830C699}">
      <dgm:prSet/>
      <dgm:spPr/>
      <dgm:t>
        <a:bodyPr/>
        <a:lstStyle/>
        <a:p>
          <a:endParaRPr lang="ru-RU"/>
        </a:p>
      </dgm:t>
    </dgm:pt>
    <dgm:pt modelId="{7E262E5E-2DCC-4831-AADE-63F41E587991}">
      <dgm:prSet custT="1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ru-RU" sz="1600" b="1" dirty="0" smtClean="0"/>
            <a:t>Бодрящая гимнастика после сна, закаливание</a:t>
          </a:r>
          <a:endParaRPr lang="ru-RU" sz="1600" b="1" dirty="0"/>
        </a:p>
      </dgm:t>
    </dgm:pt>
    <dgm:pt modelId="{B7B78B34-67BE-4539-AE16-689F06FDAB32}" type="sibTrans" cxnId="{846E6B57-AAB0-4A02-9F92-87FE582E6AC1}">
      <dgm:prSet/>
      <dgm:spPr/>
      <dgm:t>
        <a:bodyPr/>
        <a:lstStyle/>
        <a:p>
          <a:endParaRPr lang="ru-RU"/>
        </a:p>
      </dgm:t>
    </dgm:pt>
    <dgm:pt modelId="{C50529BB-6D4C-4094-84AB-35AA48600DC0}" type="parTrans" cxnId="{846E6B57-AAB0-4A02-9F92-87FE582E6AC1}">
      <dgm:prSet/>
      <dgm:spPr/>
      <dgm:t>
        <a:bodyPr/>
        <a:lstStyle/>
        <a:p>
          <a:endParaRPr lang="ru-RU"/>
        </a:p>
      </dgm:t>
    </dgm:pt>
    <dgm:pt modelId="{5588EEEA-FC8D-4ED0-BBF0-810397A11833}" type="pres">
      <dgm:prSet presAssocID="{358E266B-3497-4068-A8B4-0CC67041EF3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B3F5439-1B6E-4E16-8264-A0B311B9976D}" type="pres">
      <dgm:prSet presAssocID="{CDE49C49-A47D-4AEF-96AB-4772E54038D4}" presName="linNode" presStyleCnt="0"/>
      <dgm:spPr/>
    </dgm:pt>
    <dgm:pt modelId="{DC79D13F-C288-4F37-8614-3F652FD89CE5}" type="pres">
      <dgm:prSet presAssocID="{CDE49C49-A47D-4AEF-96AB-4772E54038D4}" presName="parentText" presStyleLbl="node1" presStyleIdx="0" presStyleCnt="1" custScaleX="67747" custScaleY="97873" custLinFactNeighborX="929" custLinFactNeighborY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4EA7825-3DBA-4E5C-A811-4B4F3AF2965B}" type="pres">
      <dgm:prSet presAssocID="{CDE49C49-A47D-4AEF-96AB-4772E54038D4}" presName="descendantText" presStyleLbl="alignAccFollowNode1" presStyleIdx="0" presStyleCnt="1" custScaleX="119488" custScaleY="111122" custLinFactNeighborX="12286" custLinFactNeighborY="412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AADD231-8C5A-4C62-83A2-B4E12BB60B76}" srcId="{CDE49C49-A47D-4AEF-96AB-4772E54038D4}" destId="{1CC38094-7B7B-4930-943C-EF56073FDFFA}" srcOrd="10" destOrd="0" parTransId="{635F800C-AF0C-41EA-84EC-FCAA5E7562BA}" sibTransId="{D30497B3-FCD4-4FCF-9811-87E19D09C1FA}"/>
    <dgm:cxn modelId="{EA5E013E-E076-4486-9188-68ABC124FE8B}" type="presOf" srcId="{F6A09084-F7EB-497E-8BBD-EF6F492CF44A}" destId="{A4EA7825-3DBA-4E5C-A811-4B4F3AF2965B}" srcOrd="0" destOrd="6" presId="urn:microsoft.com/office/officeart/2005/8/layout/vList5"/>
    <dgm:cxn modelId="{4DF2AC1C-DF9B-4173-AE31-0445551C6D70}" srcId="{CDE49C49-A47D-4AEF-96AB-4772E54038D4}" destId="{DF0C4EC0-0D1A-444D-85E0-EF1D75D168FA}" srcOrd="2" destOrd="0" parTransId="{93E70925-C038-46B9-8056-CDE9D577DAA3}" sibTransId="{E594A8AE-C2EB-486B-BFF7-C194FD122174}"/>
    <dgm:cxn modelId="{ED51A4D4-AD18-4C49-946F-6F33D85077C7}" type="presOf" srcId="{1CC38094-7B7B-4930-943C-EF56073FDFFA}" destId="{A4EA7825-3DBA-4E5C-A811-4B4F3AF2965B}" srcOrd="0" destOrd="10" presId="urn:microsoft.com/office/officeart/2005/8/layout/vList5"/>
    <dgm:cxn modelId="{25527663-6F1E-4B9A-8529-7762340DA285}" srcId="{CDE49C49-A47D-4AEF-96AB-4772E54038D4}" destId="{77FD7801-6463-40AF-9B23-34D67AB55AD6}" srcOrd="3" destOrd="0" parTransId="{9CD4DD70-385F-482B-A6A6-CA06ED6F291D}" sibTransId="{C3858155-4A15-4C16-8624-B679050C808D}"/>
    <dgm:cxn modelId="{1CFC477A-3839-4338-8D11-A5C509BF9877}" srcId="{CDE49C49-A47D-4AEF-96AB-4772E54038D4}" destId="{A424020C-AD31-4646-9A2D-0A512C6B403C}" srcOrd="7" destOrd="0" parTransId="{64DBD23F-E902-4C10-AC13-CF4D01A68AD9}" sibTransId="{72474C4D-857D-489B-9A4B-2F89119B8889}"/>
    <dgm:cxn modelId="{28E0650D-134D-408C-9A64-87CF67D0EA1F}" type="presOf" srcId="{CDE49C49-A47D-4AEF-96AB-4772E54038D4}" destId="{DC79D13F-C288-4F37-8614-3F652FD89CE5}" srcOrd="0" destOrd="0" presId="urn:microsoft.com/office/officeart/2005/8/layout/vList5"/>
    <dgm:cxn modelId="{B5C6E2F6-55D7-47EC-A6B1-E3A124DCEDA4}" srcId="{CDE49C49-A47D-4AEF-96AB-4772E54038D4}" destId="{FB152AB7-5180-4331-AD97-53ED2F64B05E}" srcOrd="4" destOrd="0" parTransId="{D6170A9B-5CF0-4042-B599-CAAC201F8F90}" sibTransId="{67ABB4F7-268A-4DBB-B34E-761AB383DDB6}"/>
    <dgm:cxn modelId="{CD532CC0-41F4-4EE6-9F39-9F9AACF49425}" type="presOf" srcId="{ED7740DB-B6FE-423D-9945-D9DBC46223A7}" destId="{A4EA7825-3DBA-4E5C-A811-4B4F3AF2965B}" srcOrd="0" destOrd="11" presId="urn:microsoft.com/office/officeart/2005/8/layout/vList5"/>
    <dgm:cxn modelId="{D4E50C49-2E27-45D2-8A22-499718F614D5}" type="presOf" srcId="{7E262E5E-2DCC-4831-AADE-63F41E587991}" destId="{A4EA7825-3DBA-4E5C-A811-4B4F3AF2965B}" srcOrd="0" destOrd="0" presId="urn:microsoft.com/office/officeart/2005/8/layout/vList5"/>
    <dgm:cxn modelId="{15E319EE-CF60-45DE-8C33-58916655F06C}" srcId="{CDE49C49-A47D-4AEF-96AB-4772E54038D4}" destId="{F6A09084-F7EB-497E-8BBD-EF6F492CF44A}" srcOrd="6" destOrd="0" parTransId="{8E96325C-C2A7-44E3-86AD-38FF03174558}" sibTransId="{EC0A597C-B599-44DC-B6B0-AAB0BB43CB07}"/>
    <dgm:cxn modelId="{625FE114-2A8D-4566-82F6-C767BF284EF9}" type="presOf" srcId="{358E266B-3497-4068-A8B4-0CC67041EF3F}" destId="{5588EEEA-FC8D-4ED0-BBF0-810397A11833}" srcOrd="0" destOrd="0" presId="urn:microsoft.com/office/officeart/2005/8/layout/vList5"/>
    <dgm:cxn modelId="{386E001E-6409-4D83-9A74-5EEE334FFF91}" type="presOf" srcId="{DF0C4EC0-0D1A-444D-85E0-EF1D75D168FA}" destId="{A4EA7825-3DBA-4E5C-A811-4B4F3AF2965B}" srcOrd="0" destOrd="2" presId="urn:microsoft.com/office/officeart/2005/8/layout/vList5"/>
    <dgm:cxn modelId="{9FFD719D-A991-44F0-B2A9-CCE9E0BD9A95}" srcId="{CDE49C49-A47D-4AEF-96AB-4772E54038D4}" destId="{7DE0C399-6DD0-43FC-8870-C2F0C5A51391}" srcOrd="12" destOrd="0" parTransId="{4B7D3DD2-86A1-4BD9-8EDB-4C0E1700606D}" sibTransId="{DCA15208-D6A0-4BDB-A66C-FA4AD6BF4B4D}"/>
    <dgm:cxn modelId="{86B51730-13AF-411C-93A4-4BFB9DF46FF1}" srcId="{CDE49C49-A47D-4AEF-96AB-4772E54038D4}" destId="{151DE433-C4E2-46D3-99B9-C2BD17F0FD2F}" srcOrd="8" destOrd="0" parTransId="{46A53923-517B-4DB5-B002-09524E166B9A}" sibTransId="{100FE7F6-EFF6-48F5-A63A-2E73EB42F005}"/>
    <dgm:cxn modelId="{9D3CE67C-ADED-424E-BC8D-6C5FC830C699}" srcId="{CDE49C49-A47D-4AEF-96AB-4772E54038D4}" destId="{25D601F2-92E8-430E-9113-A378A9AB3253}" srcOrd="1" destOrd="0" parTransId="{BE0785F8-DE4F-4B88-A600-B7EB2CD1907A}" sibTransId="{CE4DBAF9-1909-4B35-81AE-E42DC9F6E5A9}"/>
    <dgm:cxn modelId="{3A176BE4-0342-4CF6-9B24-21E29A333638}" type="presOf" srcId="{A424020C-AD31-4646-9A2D-0A512C6B403C}" destId="{A4EA7825-3DBA-4E5C-A811-4B4F3AF2965B}" srcOrd="0" destOrd="7" presId="urn:microsoft.com/office/officeart/2005/8/layout/vList5"/>
    <dgm:cxn modelId="{74E56DBF-C8AC-49EB-A875-F068BCD1022C}" type="presOf" srcId="{7DE0C399-6DD0-43FC-8870-C2F0C5A51391}" destId="{A4EA7825-3DBA-4E5C-A811-4B4F3AF2965B}" srcOrd="0" destOrd="12" presId="urn:microsoft.com/office/officeart/2005/8/layout/vList5"/>
    <dgm:cxn modelId="{BEDB7C79-5CB3-4864-86B8-5C8878DCF6EE}" type="presOf" srcId="{FB152AB7-5180-4331-AD97-53ED2F64B05E}" destId="{A4EA7825-3DBA-4E5C-A811-4B4F3AF2965B}" srcOrd="0" destOrd="4" presId="urn:microsoft.com/office/officeart/2005/8/layout/vList5"/>
    <dgm:cxn modelId="{10298E6F-A4DE-457A-82C6-4E2EDAC0EB9A}" type="presOf" srcId="{E90F3F51-8226-4B9A-9423-8439F2A9581D}" destId="{A4EA7825-3DBA-4E5C-A811-4B4F3AF2965B}" srcOrd="0" destOrd="5" presId="urn:microsoft.com/office/officeart/2005/8/layout/vList5"/>
    <dgm:cxn modelId="{C2CEA1BA-A52E-4F4D-8F27-BDBACACE3B6D}" srcId="{CDE49C49-A47D-4AEF-96AB-4772E54038D4}" destId="{09054EEE-3C38-441F-AAAF-5A9E8DD4DE26}" srcOrd="9" destOrd="0" parTransId="{296F0799-75D7-467D-AC19-D3A5CD3D0359}" sibTransId="{1EB6A962-E258-4681-96AE-AAB315DB12B3}"/>
    <dgm:cxn modelId="{41E66F35-FB0A-4DFF-8C80-618C89EC90F6}" type="presOf" srcId="{151DE433-C4E2-46D3-99B9-C2BD17F0FD2F}" destId="{A4EA7825-3DBA-4E5C-A811-4B4F3AF2965B}" srcOrd="0" destOrd="8" presId="urn:microsoft.com/office/officeart/2005/8/layout/vList5"/>
    <dgm:cxn modelId="{F0FBDE30-B909-4029-BE60-F58A467D9A8E}" srcId="{CDE49C49-A47D-4AEF-96AB-4772E54038D4}" destId="{ED7740DB-B6FE-423D-9945-D9DBC46223A7}" srcOrd="11" destOrd="0" parTransId="{B0AB3F2F-BF4C-4DAA-9DDA-2AEB6EDA52CE}" sibTransId="{42068086-CE0F-43CA-BDD7-F2D5683088A1}"/>
    <dgm:cxn modelId="{DB0705A6-949B-4ADF-B045-FCA0CF3C0003}" srcId="{358E266B-3497-4068-A8B4-0CC67041EF3F}" destId="{CDE49C49-A47D-4AEF-96AB-4772E54038D4}" srcOrd="0" destOrd="0" parTransId="{48893B12-B9CF-4102-990D-8778371C34AF}" sibTransId="{84B9E7EF-0096-47F1-B80B-831801608B6D}"/>
    <dgm:cxn modelId="{1B1299F4-18BD-45F5-8C37-3E8D6C452207}" type="presOf" srcId="{77FD7801-6463-40AF-9B23-34D67AB55AD6}" destId="{A4EA7825-3DBA-4E5C-A811-4B4F3AF2965B}" srcOrd="0" destOrd="3" presId="urn:microsoft.com/office/officeart/2005/8/layout/vList5"/>
    <dgm:cxn modelId="{675C0F85-3393-43E7-ACD9-8EE0ECAA442B}" srcId="{CDE49C49-A47D-4AEF-96AB-4772E54038D4}" destId="{E90F3F51-8226-4B9A-9423-8439F2A9581D}" srcOrd="5" destOrd="0" parTransId="{28FA323E-96F5-48E2-8B55-5C73293BC1D8}" sibTransId="{97FF8BB0-E4D3-4C87-A836-27F97FBA5984}"/>
    <dgm:cxn modelId="{FD91AAA6-93A8-4C4D-897D-D8C7DA21052B}" type="presOf" srcId="{09054EEE-3C38-441F-AAAF-5A9E8DD4DE26}" destId="{A4EA7825-3DBA-4E5C-A811-4B4F3AF2965B}" srcOrd="0" destOrd="9" presId="urn:microsoft.com/office/officeart/2005/8/layout/vList5"/>
    <dgm:cxn modelId="{DFFF88F5-757A-4EB1-A393-B79D0E15D415}" type="presOf" srcId="{25D601F2-92E8-430E-9113-A378A9AB3253}" destId="{A4EA7825-3DBA-4E5C-A811-4B4F3AF2965B}" srcOrd="0" destOrd="1" presId="urn:microsoft.com/office/officeart/2005/8/layout/vList5"/>
    <dgm:cxn modelId="{846E6B57-AAB0-4A02-9F92-87FE582E6AC1}" srcId="{CDE49C49-A47D-4AEF-96AB-4772E54038D4}" destId="{7E262E5E-2DCC-4831-AADE-63F41E587991}" srcOrd="0" destOrd="0" parTransId="{C50529BB-6D4C-4094-84AB-35AA48600DC0}" sibTransId="{B7B78B34-67BE-4539-AE16-689F06FDAB32}"/>
    <dgm:cxn modelId="{3FCC2558-AD5D-4DD1-BC7B-54430F5BE6B4}" type="presParOf" srcId="{5588EEEA-FC8D-4ED0-BBF0-810397A11833}" destId="{4B3F5439-1B6E-4E16-8264-A0B311B9976D}" srcOrd="0" destOrd="0" presId="urn:microsoft.com/office/officeart/2005/8/layout/vList5"/>
    <dgm:cxn modelId="{AC9CFEED-1BF2-4477-9457-EA1F59AB91C1}" type="presParOf" srcId="{4B3F5439-1B6E-4E16-8264-A0B311B9976D}" destId="{DC79D13F-C288-4F37-8614-3F652FD89CE5}" srcOrd="0" destOrd="0" presId="urn:microsoft.com/office/officeart/2005/8/layout/vList5"/>
    <dgm:cxn modelId="{7F036702-395B-43DA-96E3-35CF85B72EC9}" type="presParOf" srcId="{4B3F5439-1B6E-4E16-8264-A0B311B9976D}" destId="{A4EA7825-3DBA-4E5C-A811-4B4F3AF2965B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F380BDB-6BBD-4F6A-9232-A55CA2ABCBB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2C7DD99-074C-4693-882E-B9454554B379}">
      <dgm:prSet custT="1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pPr algn="ctr" rtl="0"/>
          <a:r>
            <a:rPr lang="ru-RU" sz="1800" b="1" dirty="0" smtClean="0"/>
            <a:t>                                     это свободная деятельность воспитанников в условиях</a:t>
          </a:r>
        </a:p>
        <a:p>
          <a:pPr algn="ctr" rtl="0"/>
          <a:r>
            <a:rPr lang="ru-RU" sz="1800" b="1" dirty="0" smtClean="0"/>
            <a:t>                               созданной педагогами </a:t>
          </a:r>
          <a:r>
            <a:rPr lang="ru-RU" sz="1800" b="1" dirty="0" smtClean="0"/>
            <a:t>развивающей предметно-</a:t>
          </a:r>
        </a:p>
        <a:p>
          <a:pPr algn="ctr" rtl="0"/>
          <a:r>
            <a:rPr lang="ru-RU" sz="1800" b="1" dirty="0" smtClean="0"/>
            <a:t>                                     пространственной среды, обеспечивающая выбор</a:t>
          </a:r>
        </a:p>
        <a:p>
          <a:pPr algn="ctr" rtl="0"/>
          <a:r>
            <a:rPr lang="ru-RU" sz="1800" b="1" dirty="0" smtClean="0"/>
            <a:t>                              </a:t>
          </a:r>
          <a:r>
            <a:rPr lang="ru-RU" sz="1800" b="1" dirty="0" smtClean="0"/>
            <a:t>каждым ребенком деятельности по интересам и</a:t>
          </a:r>
        </a:p>
        <a:p>
          <a:pPr algn="ctr" rtl="0"/>
          <a:r>
            <a:rPr lang="ru-RU" sz="1800" b="1" dirty="0" smtClean="0"/>
            <a:t>              позволяющая ему взаимодействовать со </a:t>
          </a:r>
        </a:p>
        <a:p>
          <a:pPr algn="ctr" rtl="0"/>
          <a:r>
            <a:rPr lang="ru-RU" sz="1800" b="1" dirty="0" smtClean="0"/>
            <a:t>                            сверстниками или действовать индивидуально</a:t>
          </a:r>
          <a:endParaRPr lang="ru-RU" sz="1800" b="1" dirty="0"/>
        </a:p>
      </dgm:t>
    </dgm:pt>
    <dgm:pt modelId="{51783802-E4E9-4548-927D-47A91BFEC5A7}" type="parTrans" cxnId="{F3D72C27-A293-41D2-9697-506E7F0E1E1D}">
      <dgm:prSet/>
      <dgm:spPr/>
      <dgm:t>
        <a:bodyPr/>
        <a:lstStyle/>
        <a:p>
          <a:endParaRPr lang="ru-RU"/>
        </a:p>
      </dgm:t>
    </dgm:pt>
    <dgm:pt modelId="{F4F1814C-6D8E-4789-A280-3CF6D580E132}" type="sibTrans" cxnId="{F3D72C27-A293-41D2-9697-506E7F0E1E1D}">
      <dgm:prSet/>
      <dgm:spPr/>
      <dgm:t>
        <a:bodyPr/>
        <a:lstStyle/>
        <a:p>
          <a:endParaRPr lang="ru-RU"/>
        </a:p>
      </dgm:t>
    </dgm:pt>
    <dgm:pt modelId="{909FED23-2451-444B-94B9-E94D0B279CF5}">
      <dgm:prSet custT="1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800" b="1" dirty="0" smtClean="0"/>
            <a:t>Развивающие и логические игры</a:t>
          </a:r>
          <a:endParaRPr lang="ru-RU" sz="1800" b="1" dirty="0"/>
        </a:p>
      </dgm:t>
    </dgm:pt>
    <dgm:pt modelId="{CA808F54-7719-4E78-9C67-C08F3DC095A7}" type="parTrans" cxnId="{C756F2AF-3F3A-43D9-9FCD-75AC6A824B42}">
      <dgm:prSet/>
      <dgm:spPr/>
      <dgm:t>
        <a:bodyPr/>
        <a:lstStyle/>
        <a:p>
          <a:endParaRPr lang="ru-RU"/>
        </a:p>
      </dgm:t>
    </dgm:pt>
    <dgm:pt modelId="{4C95DC09-C271-4D37-A2AF-78457AFF13B5}" type="sibTrans" cxnId="{C756F2AF-3F3A-43D9-9FCD-75AC6A824B42}">
      <dgm:prSet/>
      <dgm:spPr/>
      <dgm:t>
        <a:bodyPr/>
        <a:lstStyle/>
        <a:p>
          <a:endParaRPr lang="ru-RU"/>
        </a:p>
      </dgm:t>
    </dgm:pt>
    <dgm:pt modelId="{7FE900D4-70FE-4C56-91A7-E75C56766D7A}">
      <dgm:prSet custT="1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800" b="1" dirty="0" smtClean="0"/>
            <a:t>Музыкальные игры и импровизации</a:t>
          </a:r>
          <a:endParaRPr lang="ru-RU" sz="1800" b="1" dirty="0"/>
        </a:p>
      </dgm:t>
    </dgm:pt>
    <dgm:pt modelId="{9D96F96B-6450-47EF-9381-35D51333CF03}" type="parTrans" cxnId="{A644174C-E13F-4B2F-86A5-649AFEA05CFC}">
      <dgm:prSet/>
      <dgm:spPr/>
      <dgm:t>
        <a:bodyPr/>
        <a:lstStyle/>
        <a:p>
          <a:endParaRPr lang="ru-RU"/>
        </a:p>
      </dgm:t>
    </dgm:pt>
    <dgm:pt modelId="{3268658D-2EB3-49C4-A468-DAC5495D95A7}" type="sibTrans" cxnId="{A644174C-E13F-4B2F-86A5-649AFEA05CFC}">
      <dgm:prSet/>
      <dgm:spPr/>
      <dgm:t>
        <a:bodyPr/>
        <a:lstStyle/>
        <a:p>
          <a:endParaRPr lang="ru-RU"/>
        </a:p>
      </dgm:t>
    </dgm:pt>
    <dgm:pt modelId="{16B72B51-2CCE-4C0B-937F-2F74C6488A77}">
      <dgm:prSet custT="1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800" b="1" dirty="0" smtClean="0"/>
            <a:t>Речевые игры, игры с буквами, звуками и слогами</a:t>
          </a:r>
          <a:endParaRPr lang="ru-RU" sz="1800" b="1" dirty="0"/>
        </a:p>
      </dgm:t>
    </dgm:pt>
    <dgm:pt modelId="{0FCCFA58-C704-402B-96FE-E6FCF9A67BE2}" type="parTrans" cxnId="{9B66F4B2-CF3D-421D-A1EB-2717EFEB4235}">
      <dgm:prSet/>
      <dgm:spPr/>
      <dgm:t>
        <a:bodyPr/>
        <a:lstStyle/>
        <a:p>
          <a:endParaRPr lang="ru-RU"/>
        </a:p>
      </dgm:t>
    </dgm:pt>
    <dgm:pt modelId="{805EE03B-A51C-4304-A010-D76DD0F7AD50}" type="sibTrans" cxnId="{9B66F4B2-CF3D-421D-A1EB-2717EFEB4235}">
      <dgm:prSet/>
      <dgm:spPr/>
      <dgm:t>
        <a:bodyPr/>
        <a:lstStyle/>
        <a:p>
          <a:endParaRPr lang="ru-RU"/>
        </a:p>
      </dgm:t>
    </dgm:pt>
    <dgm:pt modelId="{24F6AE57-4539-4ECB-AB89-0585586EA753}">
      <dgm:prSet custT="1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800" b="1" dirty="0" smtClean="0"/>
            <a:t>Самостоятельная деятельность в центрах активности: книжном уголке, уголке природы и др.</a:t>
          </a:r>
          <a:endParaRPr lang="ru-RU" sz="1800" b="1" dirty="0"/>
        </a:p>
      </dgm:t>
    </dgm:pt>
    <dgm:pt modelId="{17B0B21F-32E5-4EE9-84C0-1C1DE1E9C436}" type="parTrans" cxnId="{B150E310-8CE2-4BE6-B51E-2789DB2ADA7C}">
      <dgm:prSet/>
      <dgm:spPr/>
      <dgm:t>
        <a:bodyPr/>
        <a:lstStyle/>
        <a:p>
          <a:endParaRPr lang="ru-RU"/>
        </a:p>
      </dgm:t>
    </dgm:pt>
    <dgm:pt modelId="{39DF61F0-4D0F-4917-A8A0-4F55DF2B4899}" type="sibTrans" cxnId="{B150E310-8CE2-4BE6-B51E-2789DB2ADA7C}">
      <dgm:prSet/>
      <dgm:spPr/>
      <dgm:t>
        <a:bodyPr/>
        <a:lstStyle/>
        <a:p>
          <a:endParaRPr lang="ru-RU"/>
        </a:p>
      </dgm:t>
    </dgm:pt>
    <dgm:pt modelId="{236934D3-5F52-4F88-B65E-F071AC7B756D}">
      <dgm:prSet custT="1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800" b="1" dirty="0" smtClean="0"/>
            <a:t>Самостоятельная изобразительная деятельность по выбору детей</a:t>
          </a:r>
          <a:endParaRPr lang="ru-RU" sz="1800" b="1" dirty="0"/>
        </a:p>
      </dgm:t>
    </dgm:pt>
    <dgm:pt modelId="{392660CF-876D-4E5E-ABBF-AF27BF2D2946}" type="parTrans" cxnId="{09BA74C1-0990-45D2-82E1-5256A3CADF3F}">
      <dgm:prSet/>
      <dgm:spPr/>
      <dgm:t>
        <a:bodyPr/>
        <a:lstStyle/>
        <a:p>
          <a:endParaRPr lang="ru-RU"/>
        </a:p>
      </dgm:t>
    </dgm:pt>
    <dgm:pt modelId="{D135D3C7-22CB-4A7B-ACBF-18F185E28E01}" type="sibTrans" cxnId="{09BA74C1-0990-45D2-82E1-5256A3CADF3F}">
      <dgm:prSet/>
      <dgm:spPr/>
      <dgm:t>
        <a:bodyPr/>
        <a:lstStyle/>
        <a:p>
          <a:endParaRPr lang="ru-RU"/>
        </a:p>
      </dgm:t>
    </dgm:pt>
    <dgm:pt modelId="{F7BDDB5C-7FE3-4FEF-B742-A8F85A22E68F}">
      <dgm:prSet custT="1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800" b="1" dirty="0" smtClean="0"/>
            <a:t>Самостоятельные опыты и эксперименты</a:t>
          </a:r>
          <a:endParaRPr lang="ru-RU" sz="1800" b="1" dirty="0"/>
        </a:p>
      </dgm:t>
    </dgm:pt>
    <dgm:pt modelId="{29CFF7DA-2C2B-4A92-8E86-79E5306343A1}" type="parTrans" cxnId="{1BD63040-AD59-428D-B9DE-9E1606315E40}">
      <dgm:prSet/>
      <dgm:spPr/>
      <dgm:t>
        <a:bodyPr/>
        <a:lstStyle/>
        <a:p>
          <a:endParaRPr lang="ru-RU"/>
        </a:p>
      </dgm:t>
    </dgm:pt>
    <dgm:pt modelId="{29DECDDF-94EC-4186-89B8-628E479F7299}" type="sibTrans" cxnId="{1BD63040-AD59-428D-B9DE-9E1606315E40}">
      <dgm:prSet/>
      <dgm:spPr/>
      <dgm:t>
        <a:bodyPr/>
        <a:lstStyle/>
        <a:p>
          <a:endParaRPr lang="ru-RU"/>
        </a:p>
      </dgm:t>
    </dgm:pt>
    <dgm:pt modelId="{52EB519F-76C8-48EA-88E8-8F08EFC0F746}">
      <dgm:prSet custT="1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800" b="1" dirty="0" smtClean="0"/>
            <a:t>Ведение календаря природы  и др.</a:t>
          </a:r>
          <a:endParaRPr lang="ru-RU" sz="1800" b="1" dirty="0"/>
        </a:p>
      </dgm:t>
    </dgm:pt>
    <dgm:pt modelId="{A14BA9D1-BF27-4686-920D-367C95E50159}" type="parTrans" cxnId="{8F33CE43-9325-446F-8161-2FDF4233619F}">
      <dgm:prSet/>
      <dgm:spPr/>
      <dgm:t>
        <a:bodyPr/>
        <a:lstStyle/>
        <a:p>
          <a:endParaRPr lang="ru-RU"/>
        </a:p>
      </dgm:t>
    </dgm:pt>
    <dgm:pt modelId="{FD4EACC3-3FBD-4659-BD86-88B228250CA3}" type="sibTrans" cxnId="{8F33CE43-9325-446F-8161-2FDF4233619F}">
      <dgm:prSet/>
      <dgm:spPr/>
      <dgm:t>
        <a:bodyPr/>
        <a:lstStyle/>
        <a:p>
          <a:endParaRPr lang="ru-RU"/>
        </a:p>
      </dgm:t>
    </dgm:pt>
    <dgm:pt modelId="{77C7D09E-46C0-451A-9B10-E630DDDC6323}">
      <dgm:prSet custT="1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800" b="1" dirty="0" smtClean="0"/>
            <a:t>Сюжетно-ролевые, режиссёрские и театрализованные игры</a:t>
          </a:r>
          <a:endParaRPr lang="ru-RU" sz="1800" b="1" dirty="0"/>
        </a:p>
      </dgm:t>
    </dgm:pt>
    <dgm:pt modelId="{0AE32067-3BD7-49B3-AA72-E10D9B568D76}" type="parTrans" cxnId="{16F8428A-7616-49FF-8EDE-7C40C187BAD2}">
      <dgm:prSet/>
      <dgm:spPr/>
      <dgm:t>
        <a:bodyPr/>
        <a:lstStyle/>
        <a:p>
          <a:endParaRPr lang="ru-RU"/>
        </a:p>
      </dgm:t>
    </dgm:pt>
    <dgm:pt modelId="{32E7DABD-286E-4A53-ABFC-C3A9DB775148}" type="sibTrans" cxnId="{16F8428A-7616-49FF-8EDE-7C40C187BAD2}">
      <dgm:prSet/>
      <dgm:spPr/>
      <dgm:t>
        <a:bodyPr/>
        <a:lstStyle/>
        <a:p>
          <a:endParaRPr lang="ru-RU"/>
        </a:p>
      </dgm:t>
    </dgm:pt>
    <dgm:pt modelId="{E3A47F51-97C1-41EF-B035-24CA6F1FDB5D}" type="pres">
      <dgm:prSet presAssocID="{CF380BDB-6BBD-4F6A-9232-A55CA2ABCBB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A3C4EA6-4E43-4327-B0E2-C73E19825FA5}" type="pres">
      <dgm:prSet presAssocID="{52C7DD99-074C-4693-882E-B9454554B379}" presName="parentText" presStyleLbl="node1" presStyleIdx="0" presStyleCnt="1" custScaleY="126636" custLinFactNeighborY="-96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6E6AC7-607F-4F5E-AFCF-23CA81CE75FB}" type="pres">
      <dgm:prSet presAssocID="{52C7DD99-074C-4693-882E-B9454554B379}" presName="childText" presStyleLbl="revTx" presStyleIdx="0" presStyleCnt="1" custScaleX="95604" custScaleY="114805" custLinFactNeighborX="215" custLinFactNeighborY="993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6F8428A-7616-49FF-8EDE-7C40C187BAD2}" srcId="{52C7DD99-074C-4693-882E-B9454554B379}" destId="{77C7D09E-46C0-451A-9B10-E630DDDC6323}" srcOrd="0" destOrd="0" parTransId="{0AE32067-3BD7-49B3-AA72-E10D9B568D76}" sibTransId="{32E7DABD-286E-4A53-ABFC-C3A9DB775148}"/>
    <dgm:cxn modelId="{8F33CE43-9325-446F-8161-2FDF4233619F}" srcId="{52C7DD99-074C-4693-882E-B9454554B379}" destId="{52EB519F-76C8-48EA-88E8-8F08EFC0F746}" srcOrd="7" destOrd="0" parTransId="{A14BA9D1-BF27-4686-920D-367C95E50159}" sibTransId="{FD4EACC3-3FBD-4659-BD86-88B228250CA3}"/>
    <dgm:cxn modelId="{1BD63040-AD59-428D-B9DE-9E1606315E40}" srcId="{52C7DD99-074C-4693-882E-B9454554B379}" destId="{F7BDDB5C-7FE3-4FEF-B742-A8F85A22E68F}" srcOrd="6" destOrd="0" parTransId="{29CFF7DA-2C2B-4A92-8E86-79E5306343A1}" sibTransId="{29DECDDF-94EC-4186-89B8-628E479F7299}"/>
    <dgm:cxn modelId="{A644174C-E13F-4B2F-86A5-649AFEA05CFC}" srcId="{52C7DD99-074C-4693-882E-B9454554B379}" destId="{7FE900D4-70FE-4C56-91A7-E75C56766D7A}" srcOrd="2" destOrd="0" parTransId="{9D96F96B-6450-47EF-9381-35D51333CF03}" sibTransId="{3268658D-2EB3-49C4-A468-DAC5495D95A7}"/>
    <dgm:cxn modelId="{D281C4E6-E5D5-44AD-97FD-F8636ECD4190}" type="presOf" srcId="{236934D3-5F52-4F88-B65E-F071AC7B756D}" destId="{AF6E6AC7-607F-4F5E-AFCF-23CA81CE75FB}" srcOrd="0" destOrd="5" presId="urn:microsoft.com/office/officeart/2005/8/layout/vList2"/>
    <dgm:cxn modelId="{1DE826CD-FF80-4900-A245-9AC558999A80}" type="presOf" srcId="{52EB519F-76C8-48EA-88E8-8F08EFC0F746}" destId="{AF6E6AC7-607F-4F5E-AFCF-23CA81CE75FB}" srcOrd="0" destOrd="7" presId="urn:microsoft.com/office/officeart/2005/8/layout/vList2"/>
    <dgm:cxn modelId="{CD6CAB0B-DB81-41D1-A626-3805C9A990D7}" type="presOf" srcId="{24F6AE57-4539-4ECB-AB89-0585586EA753}" destId="{AF6E6AC7-607F-4F5E-AFCF-23CA81CE75FB}" srcOrd="0" destOrd="4" presId="urn:microsoft.com/office/officeart/2005/8/layout/vList2"/>
    <dgm:cxn modelId="{B150E310-8CE2-4BE6-B51E-2789DB2ADA7C}" srcId="{52C7DD99-074C-4693-882E-B9454554B379}" destId="{24F6AE57-4539-4ECB-AB89-0585586EA753}" srcOrd="4" destOrd="0" parTransId="{17B0B21F-32E5-4EE9-84C0-1C1DE1E9C436}" sibTransId="{39DF61F0-4D0F-4917-A8A0-4F55DF2B4899}"/>
    <dgm:cxn modelId="{9768A3BB-69C8-48E5-9054-E50A3782120B}" type="presOf" srcId="{52C7DD99-074C-4693-882E-B9454554B379}" destId="{FA3C4EA6-4E43-4327-B0E2-C73E19825FA5}" srcOrd="0" destOrd="0" presId="urn:microsoft.com/office/officeart/2005/8/layout/vList2"/>
    <dgm:cxn modelId="{9B66F4B2-CF3D-421D-A1EB-2717EFEB4235}" srcId="{52C7DD99-074C-4693-882E-B9454554B379}" destId="{16B72B51-2CCE-4C0B-937F-2F74C6488A77}" srcOrd="3" destOrd="0" parTransId="{0FCCFA58-C704-402B-96FE-E6FCF9A67BE2}" sibTransId="{805EE03B-A51C-4304-A010-D76DD0F7AD50}"/>
    <dgm:cxn modelId="{D3E79F4A-B467-4FF7-BC55-E6ADB121B185}" type="presOf" srcId="{16B72B51-2CCE-4C0B-937F-2F74C6488A77}" destId="{AF6E6AC7-607F-4F5E-AFCF-23CA81CE75FB}" srcOrd="0" destOrd="3" presId="urn:microsoft.com/office/officeart/2005/8/layout/vList2"/>
    <dgm:cxn modelId="{2AE64636-6723-40FE-8A7B-A9654DD4406E}" type="presOf" srcId="{77C7D09E-46C0-451A-9B10-E630DDDC6323}" destId="{AF6E6AC7-607F-4F5E-AFCF-23CA81CE75FB}" srcOrd="0" destOrd="0" presId="urn:microsoft.com/office/officeart/2005/8/layout/vList2"/>
    <dgm:cxn modelId="{F3D72C27-A293-41D2-9697-506E7F0E1E1D}" srcId="{CF380BDB-6BBD-4F6A-9232-A55CA2ABCBB7}" destId="{52C7DD99-074C-4693-882E-B9454554B379}" srcOrd="0" destOrd="0" parTransId="{51783802-E4E9-4548-927D-47A91BFEC5A7}" sibTransId="{F4F1814C-6D8E-4789-A280-3CF6D580E132}"/>
    <dgm:cxn modelId="{09BA74C1-0990-45D2-82E1-5256A3CADF3F}" srcId="{52C7DD99-074C-4693-882E-B9454554B379}" destId="{236934D3-5F52-4F88-B65E-F071AC7B756D}" srcOrd="5" destOrd="0" parTransId="{392660CF-876D-4E5E-ABBF-AF27BF2D2946}" sibTransId="{D135D3C7-22CB-4A7B-ACBF-18F185E28E01}"/>
    <dgm:cxn modelId="{7EA7A564-02EF-44AC-A03B-869F0CE122B4}" type="presOf" srcId="{CF380BDB-6BBD-4F6A-9232-A55CA2ABCBB7}" destId="{E3A47F51-97C1-41EF-B035-24CA6F1FDB5D}" srcOrd="0" destOrd="0" presId="urn:microsoft.com/office/officeart/2005/8/layout/vList2"/>
    <dgm:cxn modelId="{C756F2AF-3F3A-43D9-9FCD-75AC6A824B42}" srcId="{52C7DD99-074C-4693-882E-B9454554B379}" destId="{909FED23-2451-444B-94B9-E94D0B279CF5}" srcOrd="1" destOrd="0" parTransId="{CA808F54-7719-4E78-9C67-C08F3DC095A7}" sibTransId="{4C95DC09-C271-4D37-A2AF-78457AFF13B5}"/>
    <dgm:cxn modelId="{A713486F-B3AF-420C-B61B-3BBF59A49C6A}" type="presOf" srcId="{7FE900D4-70FE-4C56-91A7-E75C56766D7A}" destId="{AF6E6AC7-607F-4F5E-AFCF-23CA81CE75FB}" srcOrd="0" destOrd="2" presId="urn:microsoft.com/office/officeart/2005/8/layout/vList2"/>
    <dgm:cxn modelId="{C1B34843-7616-4FFF-B955-1180CE9C934C}" type="presOf" srcId="{909FED23-2451-444B-94B9-E94D0B279CF5}" destId="{AF6E6AC7-607F-4F5E-AFCF-23CA81CE75FB}" srcOrd="0" destOrd="1" presId="urn:microsoft.com/office/officeart/2005/8/layout/vList2"/>
    <dgm:cxn modelId="{6C1A7D6A-775E-4A93-970A-775E14EA966C}" type="presOf" srcId="{F7BDDB5C-7FE3-4FEF-B742-A8F85A22E68F}" destId="{AF6E6AC7-607F-4F5E-AFCF-23CA81CE75FB}" srcOrd="0" destOrd="6" presId="urn:microsoft.com/office/officeart/2005/8/layout/vList2"/>
    <dgm:cxn modelId="{5FBAF3D5-2C8D-4523-95D5-8D68AFA4B80C}" type="presParOf" srcId="{E3A47F51-97C1-41EF-B035-24CA6F1FDB5D}" destId="{FA3C4EA6-4E43-4327-B0E2-C73E19825FA5}" srcOrd="0" destOrd="0" presId="urn:microsoft.com/office/officeart/2005/8/layout/vList2"/>
    <dgm:cxn modelId="{CC8FB3A2-CDB3-40D2-8512-5A40B4341B42}" type="presParOf" srcId="{E3A47F51-97C1-41EF-B035-24CA6F1FDB5D}" destId="{AF6E6AC7-607F-4F5E-AFCF-23CA81CE75FB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321E387-7604-4FA9-9BC2-268334B23B0D}" type="doc">
      <dgm:prSet loTypeId="urn:microsoft.com/office/officeart/2009/layout/ReverseList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7AE3C60-9885-440E-B742-39F2B84983C0}">
      <dgm:prSet custT="1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pPr marL="0" marR="0" indent="0" defTabSz="711200" rtl="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ru-RU" sz="1600" b="1" dirty="0" smtClean="0">
              <a:solidFill>
                <a:schemeClr val="bg1"/>
              </a:solidFill>
            </a:rPr>
            <a:t>*Индивидуальные беседы, консультации</a:t>
          </a:r>
        </a:p>
        <a:p>
          <a:pPr marL="0" marR="0" indent="0" defTabSz="711200" rtl="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ru-RU" sz="1600" b="1" dirty="0" smtClean="0">
              <a:solidFill>
                <a:schemeClr val="bg1"/>
              </a:solidFill>
              <a:latin typeface="Times New Roman"/>
              <a:cs typeface="Times New Roman"/>
            </a:rPr>
            <a:t>*</a:t>
          </a:r>
          <a:r>
            <a:rPr lang="ru-RU" sz="1600" b="1" dirty="0" smtClean="0">
              <a:solidFill>
                <a:schemeClr val="bg1"/>
              </a:solidFill>
            </a:rPr>
            <a:t>Родительские собрания, практикумы, открытые просмотры НОД, мастер-классы</a:t>
          </a:r>
        </a:p>
        <a:p>
          <a:pPr marL="0" marR="0" indent="0" defTabSz="711200" rtl="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ru-RU" sz="1600" b="1" dirty="0" smtClean="0">
              <a:solidFill>
                <a:schemeClr val="bg1"/>
              </a:solidFill>
              <a:latin typeface="Times New Roman"/>
              <a:cs typeface="Times New Roman"/>
            </a:rPr>
            <a:t>*</a:t>
          </a:r>
          <a:r>
            <a:rPr lang="ru-RU" sz="1600" b="1" dirty="0" smtClean="0">
              <a:solidFill>
                <a:schemeClr val="bg1"/>
              </a:solidFill>
            </a:rPr>
            <a:t>Работа Совета родителей</a:t>
          </a:r>
        </a:p>
        <a:p>
          <a:pPr marL="0" marR="0" indent="0" defTabSz="711200" rtl="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ru-RU" sz="1600" b="1" dirty="0" smtClean="0">
              <a:solidFill>
                <a:schemeClr val="bg1"/>
              </a:solidFill>
              <a:latin typeface="Times New Roman"/>
              <a:cs typeface="Times New Roman"/>
            </a:rPr>
            <a:t>*</a:t>
          </a:r>
          <a:r>
            <a:rPr lang="ru-RU" sz="1600" b="1" dirty="0" smtClean="0">
              <a:solidFill>
                <a:schemeClr val="bg1"/>
              </a:solidFill>
            </a:rPr>
            <a:t>Анкетирование</a:t>
          </a:r>
        </a:p>
        <a:p>
          <a:pPr marL="0" marR="0" indent="0" defTabSz="711200" rtl="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ru-RU" sz="1600" b="1" dirty="0" smtClean="0">
              <a:solidFill>
                <a:schemeClr val="bg1"/>
              </a:solidFill>
              <a:latin typeface="Times New Roman"/>
              <a:cs typeface="Times New Roman"/>
            </a:rPr>
            <a:t>*</a:t>
          </a:r>
          <a:r>
            <a:rPr lang="ru-RU" sz="1600" b="1" dirty="0" smtClean="0">
              <a:solidFill>
                <a:schemeClr val="bg1"/>
              </a:solidFill>
            </a:rPr>
            <a:t>Оформление родительских уголков, буклеты, информационные листы, памятки</a:t>
          </a:r>
        </a:p>
        <a:p>
          <a:pPr marL="0" marR="0" indent="0" defTabSz="711200" rtl="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ru-RU" sz="1600" b="1" dirty="0" smtClean="0">
              <a:solidFill>
                <a:schemeClr val="bg1"/>
              </a:solidFill>
              <a:latin typeface="Times New Roman"/>
              <a:cs typeface="Times New Roman"/>
            </a:rPr>
            <a:t>*</a:t>
          </a:r>
          <a:r>
            <a:rPr lang="ru-RU" sz="1600" b="1" dirty="0" smtClean="0">
              <a:solidFill>
                <a:schemeClr val="bg1"/>
              </a:solidFill>
            </a:rPr>
            <a:t>Посещение семей, работа медико-педагогического консилиума</a:t>
          </a:r>
        </a:p>
        <a:p>
          <a:pPr marL="0" marR="0" indent="0" defTabSz="711200" rtl="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ru-RU" sz="1600" b="1" dirty="0" smtClean="0">
              <a:solidFill>
                <a:schemeClr val="bg1"/>
              </a:solidFill>
              <a:latin typeface="Times New Roman"/>
              <a:cs typeface="Times New Roman"/>
            </a:rPr>
            <a:t>*</a:t>
          </a:r>
          <a:r>
            <a:rPr lang="ru-RU" sz="1600" b="1" dirty="0" smtClean="0">
              <a:solidFill>
                <a:schemeClr val="bg1"/>
              </a:solidFill>
            </a:rPr>
            <a:t>Субботники</a:t>
          </a:r>
        </a:p>
        <a:p>
          <a:pPr marL="0" marR="0" indent="0" defTabSz="711200" rtl="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ru-RU" sz="1600" b="1" dirty="0" smtClean="0">
              <a:solidFill>
                <a:schemeClr val="bg1"/>
              </a:solidFill>
            </a:rPr>
            <a:t>*Участие в конкурсах, выставках, акциях</a:t>
          </a:r>
        </a:p>
        <a:p>
          <a:pPr marL="0" marR="0" indent="0" defTabSz="711200" rtl="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endParaRPr lang="ru-RU" sz="1600" b="1" dirty="0" smtClean="0">
            <a:solidFill>
              <a:schemeClr val="bg1"/>
            </a:solidFill>
          </a:endParaRPr>
        </a:p>
        <a:p>
          <a:pPr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dirty="0"/>
        </a:p>
      </dgm:t>
    </dgm:pt>
    <dgm:pt modelId="{0E094E5E-EF7B-41F6-B804-A1D6835B039F}" type="parTrans" cxnId="{22D78180-DFDA-4238-874C-D1C8E99DF19C}">
      <dgm:prSet/>
      <dgm:spPr/>
      <dgm:t>
        <a:bodyPr/>
        <a:lstStyle/>
        <a:p>
          <a:endParaRPr lang="ru-RU"/>
        </a:p>
      </dgm:t>
    </dgm:pt>
    <dgm:pt modelId="{EC563EC2-9F25-4783-B170-B253BDC920F3}" type="sibTrans" cxnId="{22D78180-DFDA-4238-874C-D1C8E99DF19C}">
      <dgm:prSet/>
      <dgm:spPr/>
      <dgm:t>
        <a:bodyPr/>
        <a:lstStyle/>
        <a:p>
          <a:endParaRPr lang="ru-RU"/>
        </a:p>
      </dgm:t>
    </dgm:pt>
    <dgm:pt modelId="{27A1E09D-5BE9-4755-8A64-88A571631487}">
      <dgm:prSet/>
      <dgm:spPr/>
      <dgm:t>
        <a:bodyPr/>
        <a:lstStyle/>
        <a:p>
          <a:pPr rtl="0"/>
          <a:endParaRPr lang="ru-RU" dirty="0"/>
        </a:p>
      </dgm:t>
    </dgm:pt>
    <dgm:pt modelId="{7D03A0EB-9B16-4739-A273-482AD75E7F38}" type="parTrans" cxnId="{C3E5DEA6-3426-48F1-A2F5-1950807C04CB}">
      <dgm:prSet/>
      <dgm:spPr/>
      <dgm:t>
        <a:bodyPr/>
        <a:lstStyle/>
        <a:p>
          <a:endParaRPr lang="ru-RU"/>
        </a:p>
      </dgm:t>
    </dgm:pt>
    <dgm:pt modelId="{28FFE7C4-81E6-4DBB-BFC1-2935B4B024D4}" type="sibTrans" cxnId="{C3E5DEA6-3426-48F1-A2F5-1950807C04CB}">
      <dgm:prSet/>
      <dgm:spPr/>
      <dgm:t>
        <a:bodyPr/>
        <a:lstStyle/>
        <a:p>
          <a:endParaRPr lang="ru-RU"/>
        </a:p>
      </dgm:t>
    </dgm:pt>
    <dgm:pt modelId="{CF6C4484-43F4-4A44-8BD0-863E6FFC690D}">
      <dgm:prSet/>
      <dgm:spPr/>
      <dgm:t>
        <a:bodyPr/>
        <a:lstStyle/>
        <a:p>
          <a:endParaRPr lang="ru-RU"/>
        </a:p>
      </dgm:t>
    </dgm:pt>
    <dgm:pt modelId="{C1DD9C57-F635-41C1-9759-EA5084BF8AA5}" type="parTrans" cxnId="{48D476E6-831D-4F98-BFFE-BCF512E8194B}">
      <dgm:prSet/>
      <dgm:spPr/>
      <dgm:t>
        <a:bodyPr/>
        <a:lstStyle/>
        <a:p>
          <a:endParaRPr lang="ru-RU"/>
        </a:p>
      </dgm:t>
    </dgm:pt>
    <dgm:pt modelId="{61B22741-344A-40A4-8CF8-D733363E358E}" type="sibTrans" cxnId="{48D476E6-831D-4F98-BFFE-BCF512E8194B}">
      <dgm:prSet/>
      <dgm:spPr/>
      <dgm:t>
        <a:bodyPr/>
        <a:lstStyle/>
        <a:p>
          <a:endParaRPr lang="ru-RU"/>
        </a:p>
      </dgm:t>
    </dgm:pt>
    <dgm:pt modelId="{9FEB2452-A336-42CD-A7E0-32214BF9F815}">
      <dgm:prSet/>
      <dgm:spPr/>
      <dgm:t>
        <a:bodyPr/>
        <a:lstStyle/>
        <a:p>
          <a:endParaRPr lang="ru-RU"/>
        </a:p>
      </dgm:t>
    </dgm:pt>
    <dgm:pt modelId="{F827FE09-68F6-4FAD-9928-CCB603744A64}" type="parTrans" cxnId="{E96218A0-1A57-483F-9218-B6A984F456F4}">
      <dgm:prSet/>
      <dgm:spPr/>
      <dgm:t>
        <a:bodyPr/>
        <a:lstStyle/>
        <a:p>
          <a:endParaRPr lang="ru-RU"/>
        </a:p>
      </dgm:t>
    </dgm:pt>
    <dgm:pt modelId="{7334E57D-8CD2-4903-B88F-891A00C98BAE}" type="sibTrans" cxnId="{E96218A0-1A57-483F-9218-B6A984F456F4}">
      <dgm:prSet/>
      <dgm:spPr/>
      <dgm:t>
        <a:bodyPr/>
        <a:lstStyle/>
        <a:p>
          <a:endParaRPr lang="ru-RU"/>
        </a:p>
      </dgm:t>
    </dgm:pt>
    <dgm:pt modelId="{BB597C66-A44C-487A-A92A-A894EB810CAF}">
      <dgm:prSet/>
      <dgm:spPr/>
      <dgm:t>
        <a:bodyPr/>
        <a:lstStyle/>
        <a:p>
          <a:endParaRPr lang="ru-RU"/>
        </a:p>
      </dgm:t>
    </dgm:pt>
    <dgm:pt modelId="{13D3EA90-FCF1-49D7-B8BE-788882B1D456}" type="parTrans" cxnId="{FFF457E7-0F46-46DE-A277-F42162A5C46A}">
      <dgm:prSet/>
      <dgm:spPr/>
      <dgm:t>
        <a:bodyPr/>
        <a:lstStyle/>
        <a:p>
          <a:endParaRPr lang="ru-RU"/>
        </a:p>
      </dgm:t>
    </dgm:pt>
    <dgm:pt modelId="{DF79E27D-8444-464B-86A6-0CAD649EDE04}" type="sibTrans" cxnId="{FFF457E7-0F46-46DE-A277-F42162A5C46A}">
      <dgm:prSet/>
      <dgm:spPr/>
      <dgm:t>
        <a:bodyPr/>
        <a:lstStyle/>
        <a:p>
          <a:endParaRPr lang="ru-RU"/>
        </a:p>
      </dgm:t>
    </dgm:pt>
    <dgm:pt modelId="{F2436096-643A-4DD8-BE6B-1E697E11F8FC}">
      <dgm:prSet/>
      <dgm:spPr/>
      <dgm:t>
        <a:bodyPr/>
        <a:lstStyle/>
        <a:p>
          <a:endParaRPr lang="ru-RU"/>
        </a:p>
      </dgm:t>
    </dgm:pt>
    <dgm:pt modelId="{6B1283E0-356C-4365-A20E-769273266F33}" type="parTrans" cxnId="{736D8C5D-6BC4-4DF9-81AB-DABD64AA2359}">
      <dgm:prSet/>
      <dgm:spPr/>
      <dgm:t>
        <a:bodyPr/>
        <a:lstStyle/>
        <a:p>
          <a:endParaRPr lang="ru-RU"/>
        </a:p>
      </dgm:t>
    </dgm:pt>
    <dgm:pt modelId="{5F08F14D-BA3F-4CD7-A07B-56F0DD7C6CC7}" type="sibTrans" cxnId="{736D8C5D-6BC4-4DF9-81AB-DABD64AA2359}">
      <dgm:prSet/>
      <dgm:spPr/>
      <dgm:t>
        <a:bodyPr/>
        <a:lstStyle/>
        <a:p>
          <a:endParaRPr lang="ru-RU"/>
        </a:p>
      </dgm:t>
    </dgm:pt>
    <dgm:pt modelId="{8913DC85-74D1-4F60-99C4-1A0927F649D7}">
      <dgm:prSet/>
      <dgm:spPr/>
      <dgm:t>
        <a:bodyPr/>
        <a:lstStyle/>
        <a:p>
          <a:endParaRPr lang="ru-RU"/>
        </a:p>
      </dgm:t>
    </dgm:pt>
    <dgm:pt modelId="{46BA2AC0-BEDC-4D7C-A7E6-D5F816C3459F}" type="parTrans" cxnId="{DA5FEAFA-3414-4CB8-9DF9-BB351CEDAE8E}">
      <dgm:prSet/>
      <dgm:spPr/>
      <dgm:t>
        <a:bodyPr/>
        <a:lstStyle/>
        <a:p>
          <a:endParaRPr lang="ru-RU"/>
        </a:p>
      </dgm:t>
    </dgm:pt>
    <dgm:pt modelId="{8E32F4B3-F09B-4A17-9610-F6977F4578BB}" type="sibTrans" cxnId="{DA5FEAFA-3414-4CB8-9DF9-BB351CEDAE8E}">
      <dgm:prSet/>
      <dgm:spPr/>
      <dgm:t>
        <a:bodyPr/>
        <a:lstStyle/>
        <a:p>
          <a:endParaRPr lang="ru-RU"/>
        </a:p>
      </dgm:t>
    </dgm:pt>
    <dgm:pt modelId="{8A0F4686-A4F2-465C-80EF-895BAEECF7B9}">
      <dgm:prSet/>
      <dgm:spPr/>
      <dgm:t>
        <a:bodyPr/>
        <a:lstStyle/>
        <a:p>
          <a:endParaRPr lang="ru-RU"/>
        </a:p>
      </dgm:t>
    </dgm:pt>
    <dgm:pt modelId="{64E56250-1345-4113-809E-BC8377602829}" type="parTrans" cxnId="{961855FF-3CEA-40A2-A6E8-544D33A11F04}">
      <dgm:prSet/>
      <dgm:spPr/>
      <dgm:t>
        <a:bodyPr/>
        <a:lstStyle/>
        <a:p>
          <a:endParaRPr lang="ru-RU"/>
        </a:p>
      </dgm:t>
    </dgm:pt>
    <dgm:pt modelId="{3014A525-E1E2-4557-A1FB-DDA160454ADB}" type="sibTrans" cxnId="{961855FF-3CEA-40A2-A6E8-544D33A11F04}">
      <dgm:prSet/>
      <dgm:spPr/>
      <dgm:t>
        <a:bodyPr/>
        <a:lstStyle/>
        <a:p>
          <a:endParaRPr lang="ru-RU"/>
        </a:p>
      </dgm:t>
    </dgm:pt>
    <dgm:pt modelId="{E2553FEE-A2DE-4691-8AF6-D3EB510E0DB7}">
      <dgm:prSet/>
      <dgm:spPr/>
      <dgm:t>
        <a:bodyPr/>
        <a:lstStyle/>
        <a:p>
          <a:endParaRPr lang="ru-RU"/>
        </a:p>
      </dgm:t>
    </dgm:pt>
    <dgm:pt modelId="{E5FD2E4C-537E-4EBE-B061-D3E5FE01C207}" type="parTrans" cxnId="{A1C2C9A1-81A8-4F78-9F5D-3135824AAF34}">
      <dgm:prSet/>
      <dgm:spPr/>
      <dgm:t>
        <a:bodyPr/>
        <a:lstStyle/>
        <a:p>
          <a:endParaRPr lang="ru-RU"/>
        </a:p>
      </dgm:t>
    </dgm:pt>
    <dgm:pt modelId="{CC87DA0B-DA3C-46C4-AAF2-1629865309E7}" type="sibTrans" cxnId="{A1C2C9A1-81A8-4F78-9F5D-3135824AAF34}">
      <dgm:prSet/>
      <dgm:spPr/>
      <dgm:t>
        <a:bodyPr/>
        <a:lstStyle/>
        <a:p>
          <a:endParaRPr lang="ru-RU"/>
        </a:p>
      </dgm:t>
    </dgm:pt>
    <dgm:pt modelId="{10B04E09-C126-4CEE-B4EE-D39A1EC41A63}">
      <dgm:prSet/>
      <dgm:spPr/>
      <dgm:t>
        <a:bodyPr/>
        <a:lstStyle/>
        <a:p>
          <a:endParaRPr lang="ru-RU"/>
        </a:p>
      </dgm:t>
    </dgm:pt>
    <dgm:pt modelId="{7D7A0CAF-B3B8-4432-90E6-DF1FFD5DE700}" type="parTrans" cxnId="{D41A04A6-F989-4D0A-9F9C-939028EFD48D}">
      <dgm:prSet/>
      <dgm:spPr/>
      <dgm:t>
        <a:bodyPr/>
        <a:lstStyle/>
        <a:p>
          <a:endParaRPr lang="ru-RU"/>
        </a:p>
      </dgm:t>
    </dgm:pt>
    <dgm:pt modelId="{50BD8345-CB7A-43D2-964E-C2EC56D7280D}" type="sibTrans" cxnId="{D41A04A6-F989-4D0A-9F9C-939028EFD48D}">
      <dgm:prSet/>
      <dgm:spPr/>
      <dgm:t>
        <a:bodyPr/>
        <a:lstStyle/>
        <a:p>
          <a:endParaRPr lang="ru-RU"/>
        </a:p>
      </dgm:t>
    </dgm:pt>
    <dgm:pt modelId="{34216105-A681-42A1-9AC2-A775A623A2DE}">
      <dgm:prSet/>
      <dgm:spPr/>
      <dgm:t>
        <a:bodyPr/>
        <a:lstStyle/>
        <a:p>
          <a:endParaRPr lang="ru-RU"/>
        </a:p>
      </dgm:t>
    </dgm:pt>
    <dgm:pt modelId="{AF3CB55D-ACA2-4178-855B-2C7278F8DAE0}" type="parTrans" cxnId="{4CFC46EE-99D5-4B7B-A987-0500BA1AE0BC}">
      <dgm:prSet/>
      <dgm:spPr/>
      <dgm:t>
        <a:bodyPr/>
        <a:lstStyle/>
        <a:p>
          <a:endParaRPr lang="ru-RU"/>
        </a:p>
      </dgm:t>
    </dgm:pt>
    <dgm:pt modelId="{BB4DAFAA-4709-45D6-B7A3-02EC98AFD9E7}" type="sibTrans" cxnId="{4CFC46EE-99D5-4B7B-A987-0500BA1AE0BC}">
      <dgm:prSet/>
      <dgm:spPr/>
      <dgm:t>
        <a:bodyPr/>
        <a:lstStyle/>
        <a:p>
          <a:endParaRPr lang="ru-RU"/>
        </a:p>
      </dgm:t>
    </dgm:pt>
    <dgm:pt modelId="{2F844D62-495C-4B29-8D87-9B44D9886A39}">
      <dgm:prSet/>
      <dgm:spPr/>
      <dgm:t>
        <a:bodyPr/>
        <a:lstStyle/>
        <a:p>
          <a:endParaRPr lang="ru-RU"/>
        </a:p>
      </dgm:t>
    </dgm:pt>
    <dgm:pt modelId="{D8C80154-8ABD-495D-9FE6-680F8683B4C1}" type="parTrans" cxnId="{97B66AA4-8798-4F65-ABE9-A2139BC7AFDA}">
      <dgm:prSet/>
      <dgm:spPr/>
      <dgm:t>
        <a:bodyPr/>
        <a:lstStyle/>
        <a:p>
          <a:endParaRPr lang="ru-RU"/>
        </a:p>
      </dgm:t>
    </dgm:pt>
    <dgm:pt modelId="{70F18881-E868-4585-ACB8-DE054662422F}" type="sibTrans" cxnId="{97B66AA4-8798-4F65-ABE9-A2139BC7AFDA}">
      <dgm:prSet/>
      <dgm:spPr/>
      <dgm:t>
        <a:bodyPr/>
        <a:lstStyle/>
        <a:p>
          <a:endParaRPr lang="ru-RU"/>
        </a:p>
      </dgm:t>
    </dgm:pt>
    <dgm:pt modelId="{8805BA76-3482-43AF-BDCA-DE882352E213}">
      <dgm:prSet/>
      <dgm:spPr/>
      <dgm:t>
        <a:bodyPr/>
        <a:lstStyle/>
        <a:p>
          <a:endParaRPr lang="ru-RU"/>
        </a:p>
      </dgm:t>
    </dgm:pt>
    <dgm:pt modelId="{DD504AF5-FF15-4B5C-B9D5-DADE03C4DD0B}" type="parTrans" cxnId="{2620AA1B-1AAF-4CA7-B0A5-8C75B7DFBBEF}">
      <dgm:prSet/>
      <dgm:spPr/>
      <dgm:t>
        <a:bodyPr/>
        <a:lstStyle/>
        <a:p>
          <a:endParaRPr lang="ru-RU"/>
        </a:p>
      </dgm:t>
    </dgm:pt>
    <dgm:pt modelId="{928A609B-B738-482D-9383-8C5FB89B111F}" type="sibTrans" cxnId="{2620AA1B-1AAF-4CA7-B0A5-8C75B7DFBBEF}">
      <dgm:prSet/>
      <dgm:spPr/>
      <dgm:t>
        <a:bodyPr/>
        <a:lstStyle/>
        <a:p>
          <a:endParaRPr lang="ru-RU"/>
        </a:p>
      </dgm:t>
    </dgm:pt>
    <dgm:pt modelId="{3A350421-3B36-4C3C-98D7-7D449589617A}">
      <dgm:prSet/>
      <dgm:spPr/>
      <dgm:t>
        <a:bodyPr/>
        <a:lstStyle/>
        <a:p>
          <a:endParaRPr lang="ru-RU"/>
        </a:p>
      </dgm:t>
    </dgm:pt>
    <dgm:pt modelId="{796DBC37-7567-4B44-B0C1-2C435DC01126}" type="parTrans" cxnId="{55A99DE2-1BFC-4928-BBE2-2EB9A4A361EC}">
      <dgm:prSet/>
      <dgm:spPr/>
      <dgm:t>
        <a:bodyPr/>
        <a:lstStyle/>
        <a:p>
          <a:endParaRPr lang="ru-RU"/>
        </a:p>
      </dgm:t>
    </dgm:pt>
    <dgm:pt modelId="{C8D8ACD8-FBE8-43E0-AC3F-A31A23008CB1}" type="sibTrans" cxnId="{55A99DE2-1BFC-4928-BBE2-2EB9A4A361EC}">
      <dgm:prSet/>
      <dgm:spPr/>
      <dgm:t>
        <a:bodyPr/>
        <a:lstStyle/>
        <a:p>
          <a:endParaRPr lang="ru-RU"/>
        </a:p>
      </dgm:t>
    </dgm:pt>
    <dgm:pt modelId="{9F0C1280-B3E1-47B4-988B-A3E5578D5433}">
      <dgm:prSet/>
      <dgm:spPr/>
      <dgm:t>
        <a:bodyPr/>
        <a:lstStyle/>
        <a:p>
          <a:endParaRPr lang="ru-RU"/>
        </a:p>
      </dgm:t>
    </dgm:pt>
    <dgm:pt modelId="{3683A6EF-D483-4EDA-A608-8AA55D6D0226}" type="parTrans" cxnId="{2A8552C9-BFE0-42CC-B429-802A3D183C73}">
      <dgm:prSet/>
      <dgm:spPr/>
      <dgm:t>
        <a:bodyPr/>
        <a:lstStyle/>
        <a:p>
          <a:endParaRPr lang="ru-RU"/>
        </a:p>
      </dgm:t>
    </dgm:pt>
    <dgm:pt modelId="{5BEF7130-C793-42F1-AFCF-81A35C58545A}" type="sibTrans" cxnId="{2A8552C9-BFE0-42CC-B429-802A3D183C73}">
      <dgm:prSet/>
      <dgm:spPr/>
      <dgm:t>
        <a:bodyPr/>
        <a:lstStyle/>
        <a:p>
          <a:endParaRPr lang="ru-RU"/>
        </a:p>
      </dgm:t>
    </dgm:pt>
    <dgm:pt modelId="{68194107-7FB5-4F25-9798-F3D0BDC33E5A}">
      <dgm:prSet/>
      <dgm:spPr/>
      <dgm:t>
        <a:bodyPr/>
        <a:lstStyle/>
        <a:p>
          <a:endParaRPr lang="ru-RU"/>
        </a:p>
      </dgm:t>
    </dgm:pt>
    <dgm:pt modelId="{E42AE774-6EB4-4C8F-B5BA-0CC91B7B8D3C}" type="parTrans" cxnId="{151FEF01-6BC9-440A-951A-F1EB494CDD6C}">
      <dgm:prSet/>
      <dgm:spPr/>
      <dgm:t>
        <a:bodyPr/>
        <a:lstStyle/>
        <a:p>
          <a:endParaRPr lang="ru-RU"/>
        </a:p>
      </dgm:t>
    </dgm:pt>
    <dgm:pt modelId="{8E4941B4-B2A1-4733-B844-DE2170E4AD62}" type="sibTrans" cxnId="{151FEF01-6BC9-440A-951A-F1EB494CDD6C}">
      <dgm:prSet/>
      <dgm:spPr/>
      <dgm:t>
        <a:bodyPr/>
        <a:lstStyle/>
        <a:p>
          <a:endParaRPr lang="ru-RU"/>
        </a:p>
      </dgm:t>
    </dgm:pt>
    <dgm:pt modelId="{90457247-18C0-42D9-B826-EBFFCE54727A}">
      <dgm:prSet/>
      <dgm:spPr/>
      <dgm:t>
        <a:bodyPr/>
        <a:lstStyle/>
        <a:p>
          <a:endParaRPr lang="ru-RU"/>
        </a:p>
      </dgm:t>
    </dgm:pt>
    <dgm:pt modelId="{71D9A55D-6CE3-4799-BB81-099498745FFD}" type="parTrans" cxnId="{1D1D8315-BA6A-4DFE-B729-AB9FD879BC5C}">
      <dgm:prSet/>
      <dgm:spPr/>
      <dgm:t>
        <a:bodyPr/>
        <a:lstStyle/>
        <a:p>
          <a:endParaRPr lang="ru-RU"/>
        </a:p>
      </dgm:t>
    </dgm:pt>
    <dgm:pt modelId="{1746CEA2-69C6-4F96-8437-EBA080E37A58}" type="sibTrans" cxnId="{1D1D8315-BA6A-4DFE-B729-AB9FD879BC5C}">
      <dgm:prSet/>
      <dgm:spPr/>
      <dgm:t>
        <a:bodyPr/>
        <a:lstStyle/>
        <a:p>
          <a:endParaRPr lang="ru-RU"/>
        </a:p>
      </dgm:t>
    </dgm:pt>
    <dgm:pt modelId="{EFC9D966-72F3-46A3-83BD-5C78CAA0F92E}">
      <dgm:prSet/>
      <dgm:spPr/>
      <dgm:t>
        <a:bodyPr/>
        <a:lstStyle/>
        <a:p>
          <a:endParaRPr lang="ru-RU"/>
        </a:p>
      </dgm:t>
    </dgm:pt>
    <dgm:pt modelId="{2A09F881-61C2-4D99-9EB7-8F2D0411EA05}" type="parTrans" cxnId="{EB72C1EF-087A-4A3F-8859-D7DBC3630580}">
      <dgm:prSet/>
      <dgm:spPr/>
      <dgm:t>
        <a:bodyPr/>
        <a:lstStyle/>
        <a:p>
          <a:endParaRPr lang="ru-RU"/>
        </a:p>
      </dgm:t>
    </dgm:pt>
    <dgm:pt modelId="{EB6ABBC7-55AA-45FD-8565-591C7F6573D3}" type="sibTrans" cxnId="{EB72C1EF-087A-4A3F-8859-D7DBC3630580}">
      <dgm:prSet/>
      <dgm:spPr/>
      <dgm:t>
        <a:bodyPr/>
        <a:lstStyle/>
        <a:p>
          <a:endParaRPr lang="ru-RU"/>
        </a:p>
      </dgm:t>
    </dgm:pt>
    <dgm:pt modelId="{8304777B-CE15-4239-ACA2-3FEB53AF1005}">
      <dgm:prSet/>
      <dgm:spPr/>
      <dgm:t>
        <a:bodyPr/>
        <a:lstStyle/>
        <a:p>
          <a:endParaRPr lang="ru-RU"/>
        </a:p>
      </dgm:t>
    </dgm:pt>
    <dgm:pt modelId="{C8B7D245-6DAE-4D85-ABD0-267A1F8BC9FB}" type="parTrans" cxnId="{73688D59-33F6-46C7-933E-80CC705187E4}">
      <dgm:prSet/>
      <dgm:spPr/>
      <dgm:t>
        <a:bodyPr/>
        <a:lstStyle/>
        <a:p>
          <a:endParaRPr lang="ru-RU"/>
        </a:p>
      </dgm:t>
    </dgm:pt>
    <dgm:pt modelId="{2870DF9E-86A8-4E18-A1AD-92E1FC5DD2D6}" type="sibTrans" cxnId="{73688D59-33F6-46C7-933E-80CC705187E4}">
      <dgm:prSet/>
      <dgm:spPr/>
      <dgm:t>
        <a:bodyPr/>
        <a:lstStyle/>
        <a:p>
          <a:endParaRPr lang="ru-RU"/>
        </a:p>
      </dgm:t>
    </dgm:pt>
    <dgm:pt modelId="{A16A61A8-0E11-407B-A950-EECBC5B93DDA}">
      <dgm:prSet/>
      <dgm:spPr/>
      <dgm:t>
        <a:bodyPr/>
        <a:lstStyle/>
        <a:p>
          <a:endParaRPr lang="ru-RU"/>
        </a:p>
      </dgm:t>
    </dgm:pt>
    <dgm:pt modelId="{6B9764CF-035B-41CF-AE98-048D7DB370C4}" type="parTrans" cxnId="{07A00E62-2F8C-458C-9281-FEBB025D47A0}">
      <dgm:prSet/>
      <dgm:spPr/>
      <dgm:t>
        <a:bodyPr/>
        <a:lstStyle/>
        <a:p>
          <a:endParaRPr lang="ru-RU"/>
        </a:p>
      </dgm:t>
    </dgm:pt>
    <dgm:pt modelId="{563CECFA-AC64-496C-96AA-5978B63594E1}" type="sibTrans" cxnId="{07A00E62-2F8C-458C-9281-FEBB025D47A0}">
      <dgm:prSet/>
      <dgm:spPr/>
      <dgm:t>
        <a:bodyPr/>
        <a:lstStyle/>
        <a:p>
          <a:endParaRPr lang="ru-RU"/>
        </a:p>
      </dgm:t>
    </dgm:pt>
    <dgm:pt modelId="{C8C5E0E1-D4A3-4E5E-A4A4-5A40D2107169}">
      <dgm:prSet/>
      <dgm:spPr/>
      <dgm:t>
        <a:bodyPr/>
        <a:lstStyle/>
        <a:p>
          <a:endParaRPr lang="ru-RU"/>
        </a:p>
      </dgm:t>
    </dgm:pt>
    <dgm:pt modelId="{6829B2C1-24B9-41B1-8956-29E8D92FE9D8}" type="parTrans" cxnId="{EFF0E6B4-715F-4CC0-85AE-5E693FDE760C}">
      <dgm:prSet/>
      <dgm:spPr/>
      <dgm:t>
        <a:bodyPr/>
        <a:lstStyle/>
        <a:p>
          <a:endParaRPr lang="ru-RU"/>
        </a:p>
      </dgm:t>
    </dgm:pt>
    <dgm:pt modelId="{2CBF227C-84BF-4624-9700-B5A060BD6201}" type="sibTrans" cxnId="{EFF0E6B4-715F-4CC0-85AE-5E693FDE760C}">
      <dgm:prSet/>
      <dgm:spPr/>
      <dgm:t>
        <a:bodyPr/>
        <a:lstStyle/>
        <a:p>
          <a:endParaRPr lang="ru-RU"/>
        </a:p>
      </dgm:t>
    </dgm:pt>
    <dgm:pt modelId="{7E689190-E05E-4AF8-BC02-1971D666AB5E}">
      <dgm:prSet custT="1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pPr marL="0" marR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b="1" dirty="0" smtClean="0">
              <a:solidFill>
                <a:schemeClr val="bg1"/>
              </a:solidFill>
              <a:latin typeface="Times New Roman"/>
              <a:cs typeface="Times New Roman"/>
            </a:rPr>
            <a:t>*</a:t>
          </a:r>
          <a:r>
            <a:rPr lang="ru-RU" sz="1600" b="1" dirty="0" smtClean="0">
              <a:solidFill>
                <a:schemeClr val="bg1"/>
              </a:solidFill>
            </a:rPr>
            <a:t>Подготовка и проведение совместных праздников и досугов, предполагающие совместные выступления детей и родителей</a:t>
          </a:r>
        </a:p>
        <a:p>
          <a:pPr marL="0" marR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b="1" dirty="0" smtClean="0">
              <a:solidFill>
                <a:schemeClr val="bg1"/>
              </a:solidFill>
              <a:latin typeface="Times New Roman"/>
              <a:cs typeface="Times New Roman"/>
            </a:rPr>
            <a:t>*</a:t>
          </a:r>
          <a:r>
            <a:rPr lang="ru-RU" sz="1600" b="1" dirty="0" smtClean="0">
              <a:solidFill>
                <a:schemeClr val="bg1"/>
              </a:solidFill>
            </a:rPr>
            <a:t>Экскурсии с детьми, походы</a:t>
          </a:r>
        </a:p>
        <a:p>
          <a:pPr marL="0" indent="0" defTabSz="914400">
            <a:lnSpc>
              <a:spcPct val="100000"/>
            </a:lnSpc>
            <a:spcBef>
              <a:spcPts val="0"/>
            </a:spcBef>
            <a:spcAft>
              <a:spcPts val="0"/>
            </a:spcAft>
            <a:buNone/>
          </a:pPr>
          <a:r>
            <a:rPr lang="ru-RU" sz="1600" b="1" dirty="0" smtClean="0">
              <a:solidFill>
                <a:schemeClr val="bg1"/>
              </a:solidFill>
              <a:latin typeface="Times New Roman"/>
              <a:cs typeface="Times New Roman"/>
            </a:rPr>
            <a:t>*</a:t>
          </a:r>
          <a:r>
            <a:rPr lang="ru-RU" sz="1600" b="1" dirty="0" smtClean="0">
              <a:solidFill>
                <a:schemeClr val="bg1"/>
              </a:solidFill>
            </a:rPr>
            <a:t>Привлечение родителей к участию в детских познавательно-исследовательских и творческих проектах: сбор информации, подбор вместе с ребёнком наглядного материала для оформления альбома, коллажа и др.</a:t>
          </a:r>
        </a:p>
        <a:p>
          <a:pPr marL="0" indent="0" defTabSz="914400">
            <a:lnSpc>
              <a:spcPct val="100000"/>
            </a:lnSpc>
            <a:spcBef>
              <a:spcPts val="0"/>
            </a:spcBef>
            <a:spcAft>
              <a:spcPts val="0"/>
            </a:spcAft>
            <a:buNone/>
          </a:pPr>
          <a:r>
            <a:rPr lang="ru-RU" sz="1600" b="1" dirty="0" smtClean="0">
              <a:solidFill>
                <a:schemeClr val="bg1"/>
              </a:solidFill>
              <a:latin typeface="Times New Roman"/>
              <a:cs typeface="Times New Roman"/>
            </a:rPr>
            <a:t>*</a:t>
          </a:r>
          <a:r>
            <a:rPr lang="ru-RU" sz="1600" b="1" dirty="0" smtClean="0">
              <a:solidFill>
                <a:schemeClr val="bg1"/>
              </a:solidFill>
            </a:rPr>
            <a:t>Помощь в создании развивающей предметно-пространственной среды в группах и на прогулочных площадках</a:t>
          </a:r>
        </a:p>
        <a:p>
          <a:pPr marL="0" indent="0" defTabSz="914400">
            <a:lnSpc>
              <a:spcPct val="100000"/>
            </a:lnSpc>
            <a:spcBef>
              <a:spcPts val="0"/>
            </a:spcBef>
            <a:spcAft>
              <a:spcPts val="0"/>
            </a:spcAft>
            <a:buNone/>
          </a:pPr>
          <a:endParaRPr lang="ru-RU" sz="1200" dirty="0"/>
        </a:p>
      </dgm:t>
    </dgm:pt>
    <dgm:pt modelId="{6501E033-14F8-4E96-B4C5-B751136645C0}" type="parTrans" cxnId="{6A2A9773-9E16-49D4-A3BE-5BA4E364A805}">
      <dgm:prSet/>
      <dgm:spPr/>
      <dgm:t>
        <a:bodyPr/>
        <a:lstStyle/>
        <a:p>
          <a:endParaRPr lang="ru-RU"/>
        </a:p>
      </dgm:t>
    </dgm:pt>
    <dgm:pt modelId="{B45D29A0-D8D1-4B9C-B1B9-AC6BB091433C}" type="sibTrans" cxnId="{6A2A9773-9E16-49D4-A3BE-5BA4E364A805}">
      <dgm:prSet/>
      <dgm:spPr/>
      <dgm:t>
        <a:bodyPr/>
        <a:lstStyle/>
        <a:p>
          <a:endParaRPr lang="ru-RU"/>
        </a:p>
      </dgm:t>
    </dgm:pt>
    <dgm:pt modelId="{97625A49-8F4C-4D25-AB89-87F9C3294E79}">
      <dgm:prSet/>
      <dgm:spPr/>
      <dgm:t>
        <a:bodyPr/>
        <a:lstStyle/>
        <a:p>
          <a:endParaRPr lang="ru-RU"/>
        </a:p>
      </dgm:t>
    </dgm:pt>
    <dgm:pt modelId="{B846B622-D1C9-4E73-967A-07AD75D14552}" type="parTrans" cxnId="{677CFB00-F925-488D-8E84-083005D75869}">
      <dgm:prSet/>
      <dgm:spPr/>
      <dgm:t>
        <a:bodyPr/>
        <a:lstStyle/>
        <a:p>
          <a:endParaRPr lang="ru-RU"/>
        </a:p>
      </dgm:t>
    </dgm:pt>
    <dgm:pt modelId="{F7AD3D4C-367F-4A63-A735-19B15D4188BE}" type="sibTrans" cxnId="{677CFB00-F925-488D-8E84-083005D75869}">
      <dgm:prSet/>
      <dgm:spPr/>
      <dgm:t>
        <a:bodyPr/>
        <a:lstStyle/>
        <a:p>
          <a:endParaRPr lang="ru-RU"/>
        </a:p>
      </dgm:t>
    </dgm:pt>
    <dgm:pt modelId="{BBF11617-A49F-4108-B002-6BE01D3327FA}">
      <dgm:prSet/>
      <dgm:spPr/>
      <dgm:t>
        <a:bodyPr/>
        <a:lstStyle/>
        <a:p>
          <a:endParaRPr lang="ru-RU"/>
        </a:p>
      </dgm:t>
    </dgm:pt>
    <dgm:pt modelId="{C3379C9A-B726-471A-B373-F4DB9BD36956}" type="parTrans" cxnId="{78E0C2B8-6AFE-4E41-BE44-07AE502FC63F}">
      <dgm:prSet/>
      <dgm:spPr/>
      <dgm:t>
        <a:bodyPr/>
        <a:lstStyle/>
        <a:p>
          <a:endParaRPr lang="ru-RU"/>
        </a:p>
      </dgm:t>
    </dgm:pt>
    <dgm:pt modelId="{EE2914F3-7556-4611-AB11-8DEFFCAF2681}" type="sibTrans" cxnId="{78E0C2B8-6AFE-4E41-BE44-07AE502FC63F}">
      <dgm:prSet/>
      <dgm:spPr/>
      <dgm:t>
        <a:bodyPr/>
        <a:lstStyle/>
        <a:p>
          <a:endParaRPr lang="ru-RU"/>
        </a:p>
      </dgm:t>
    </dgm:pt>
    <dgm:pt modelId="{6D416C8E-2327-4EEF-A251-18B6C8DB459E}">
      <dgm:prSet/>
      <dgm:spPr/>
      <dgm:t>
        <a:bodyPr/>
        <a:lstStyle/>
        <a:p>
          <a:endParaRPr lang="ru-RU"/>
        </a:p>
      </dgm:t>
    </dgm:pt>
    <dgm:pt modelId="{159CA535-C780-4EE9-BFD9-4B43FFDE5CED}" type="parTrans" cxnId="{5633967B-5A0B-44AF-A3EC-6071D4370EF9}">
      <dgm:prSet/>
      <dgm:spPr/>
      <dgm:t>
        <a:bodyPr/>
        <a:lstStyle/>
        <a:p>
          <a:endParaRPr lang="ru-RU"/>
        </a:p>
      </dgm:t>
    </dgm:pt>
    <dgm:pt modelId="{9B15BAD1-E3D3-4D67-A888-571E40630396}" type="sibTrans" cxnId="{5633967B-5A0B-44AF-A3EC-6071D4370EF9}">
      <dgm:prSet/>
      <dgm:spPr/>
      <dgm:t>
        <a:bodyPr/>
        <a:lstStyle/>
        <a:p>
          <a:endParaRPr lang="ru-RU"/>
        </a:p>
      </dgm:t>
    </dgm:pt>
    <dgm:pt modelId="{A2A40CE2-C05F-4624-8A35-37478A7F8AB8}">
      <dgm:prSet/>
      <dgm:spPr/>
      <dgm:t>
        <a:bodyPr/>
        <a:lstStyle/>
        <a:p>
          <a:endParaRPr lang="ru-RU"/>
        </a:p>
      </dgm:t>
    </dgm:pt>
    <dgm:pt modelId="{3D0E6C7C-A1B1-43C3-9E43-EA06913B12EF}" type="parTrans" cxnId="{2E421246-4600-4567-8C1D-8EF49D817FF9}">
      <dgm:prSet/>
      <dgm:spPr/>
      <dgm:t>
        <a:bodyPr/>
        <a:lstStyle/>
        <a:p>
          <a:endParaRPr lang="ru-RU"/>
        </a:p>
      </dgm:t>
    </dgm:pt>
    <dgm:pt modelId="{5F0B782C-E746-4C6A-955A-18B9A9D2D531}" type="sibTrans" cxnId="{2E421246-4600-4567-8C1D-8EF49D817FF9}">
      <dgm:prSet/>
      <dgm:spPr/>
      <dgm:t>
        <a:bodyPr/>
        <a:lstStyle/>
        <a:p>
          <a:endParaRPr lang="ru-RU"/>
        </a:p>
      </dgm:t>
    </dgm:pt>
    <dgm:pt modelId="{1ABAAC3D-F795-4D85-8BA4-34517452BBC2}">
      <dgm:prSet/>
      <dgm:spPr/>
      <dgm:t>
        <a:bodyPr/>
        <a:lstStyle/>
        <a:p>
          <a:endParaRPr lang="ru-RU"/>
        </a:p>
      </dgm:t>
    </dgm:pt>
    <dgm:pt modelId="{5576309D-69E8-4206-83E9-0FF7608BB222}" type="parTrans" cxnId="{63A5CC03-1857-4B8B-A41B-710BF90B5126}">
      <dgm:prSet/>
      <dgm:spPr/>
      <dgm:t>
        <a:bodyPr/>
        <a:lstStyle/>
        <a:p>
          <a:endParaRPr lang="ru-RU"/>
        </a:p>
      </dgm:t>
    </dgm:pt>
    <dgm:pt modelId="{C5C5A6A7-E765-4F32-88BE-64B795425986}" type="sibTrans" cxnId="{63A5CC03-1857-4B8B-A41B-710BF90B5126}">
      <dgm:prSet/>
      <dgm:spPr/>
      <dgm:t>
        <a:bodyPr/>
        <a:lstStyle/>
        <a:p>
          <a:endParaRPr lang="ru-RU"/>
        </a:p>
      </dgm:t>
    </dgm:pt>
    <dgm:pt modelId="{E33594AE-DF49-4BE5-92A7-41086F982B2D}">
      <dgm:prSet/>
      <dgm:spPr/>
      <dgm:t>
        <a:bodyPr/>
        <a:lstStyle/>
        <a:p>
          <a:endParaRPr lang="ru-RU"/>
        </a:p>
      </dgm:t>
    </dgm:pt>
    <dgm:pt modelId="{C34BD814-53B7-4298-B9A3-F51861BA88F3}" type="parTrans" cxnId="{D04C9501-62B7-40BD-B29F-F4330C0E48BE}">
      <dgm:prSet/>
      <dgm:spPr/>
      <dgm:t>
        <a:bodyPr/>
        <a:lstStyle/>
        <a:p>
          <a:endParaRPr lang="ru-RU"/>
        </a:p>
      </dgm:t>
    </dgm:pt>
    <dgm:pt modelId="{15D6FF05-BBFE-4B19-BAFC-3346B3C0F061}" type="sibTrans" cxnId="{D04C9501-62B7-40BD-B29F-F4330C0E48BE}">
      <dgm:prSet/>
      <dgm:spPr/>
      <dgm:t>
        <a:bodyPr/>
        <a:lstStyle/>
        <a:p>
          <a:endParaRPr lang="ru-RU"/>
        </a:p>
      </dgm:t>
    </dgm:pt>
    <dgm:pt modelId="{6A7B0936-719A-4383-B12E-89DE3B7DCE05}">
      <dgm:prSet/>
      <dgm:spPr/>
      <dgm:t>
        <a:bodyPr/>
        <a:lstStyle/>
        <a:p>
          <a:endParaRPr lang="ru-RU"/>
        </a:p>
      </dgm:t>
    </dgm:pt>
    <dgm:pt modelId="{147F2131-E7A8-4E1A-B9E4-80F5CB5D00CA}" type="parTrans" cxnId="{D9959F9E-559F-4E25-A589-2A89C48C498F}">
      <dgm:prSet/>
      <dgm:spPr/>
      <dgm:t>
        <a:bodyPr/>
        <a:lstStyle/>
        <a:p>
          <a:endParaRPr lang="ru-RU"/>
        </a:p>
      </dgm:t>
    </dgm:pt>
    <dgm:pt modelId="{BD1275C5-7C34-4C67-A845-07989F34ADA8}" type="sibTrans" cxnId="{D9959F9E-559F-4E25-A589-2A89C48C498F}">
      <dgm:prSet/>
      <dgm:spPr/>
      <dgm:t>
        <a:bodyPr/>
        <a:lstStyle/>
        <a:p>
          <a:endParaRPr lang="ru-RU"/>
        </a:p>
      </dgm:t>
    </dgm:pt>
    <dgm:pt modelId="{7FAEA0B2-A66D-4127-B6F8-538B2F75F64B}">
      <dgm:prSet/>
      <dgm:spPr/>
      <dgm:t>
        <a:bodyPr/>
        <a:lstStyle/>
        <a:p>
          <a:endParaRPr lang="ru-RU"/>
        </a:p>
      </dgm:t>
    </dgm:pt>
    <dgm:pt modelId="{9044E43F-91E5-4685-9423-9C502426CD3A}" type="parTrans" cxnId="{8CF3E2D6-CBA4-467B-8F51-640614A2DA02}">
      <dgm:prSet/>
      <dgm:spPr/>
      <dgm:t>
        <a:bodyPr/>
        <a:lstStyle/>
        <a:p>
          <a:endParaRPr lang="ru-RU"/>
        </a:p>
      </dgm:t>
    </dgm:pt>
    <dgm:pt modelId="{93A8A213-05BD-4069-9F89-96418180E746}" type="sibTrans" cxnId="{8CF3E2D6-CBA4-467B-8F51-640614A2DA02}">
      <dgm:prSet/>
      <dgm:spPr/>
      <dgm:t>
        <a:bodyPr/>
        <a:lstStyle/>
        <a:p>
          <a:endParaRPr lang="ru-RU"/>
        </a:p>
      </dgm:t>
    </dgm:pt>
    <dgm:pt modelId="{1C0AC8BD-34BF-4B9B-BB48-41EA750A0C31}">
      <dgm:prSet/>
      <dgm:spPr/>
      <dgm:t>
        <a:bodyPr/>
        <a:lstStyle/>
        <a:p>
          <a:endParaRPr lang="ru-RU"/>
        </a:p>
      </dgm:t>
    </dgm:pt>
    <dgm:pt modelId="{8F2DB9A2-E2DC-4690-8DB6-52FBADC9BCF5}" type="parTrans" cxnId="{9B170BED-22CE-4A22-BA0F-741255BB8E3A}">
      <dgm:prSet/>
      <dgm:spPr/>
      <dgm:t>
        <a:bodyPr/>
        <a:lstStyle/>
        <a:p>
          <a:endParaRPr lang="ru-RU"/>
        </a:p>
      </dgm:t>
    </dgm:pt>
    <dgm:pt modelId="{542BB96B-3FAB-4AF8-9541-AC3B35583699}" type="sibTrans" cxnId="{9B170BED-22CE-4A22-BA0F-741255BB8E3A}">
      <dgm:prSet/>
      <dgm:spPr/>
      <dgm:t>
        <a:bodyPr/>
        <a:lstStyle/>
        <a:p>
          <a:endParaRPr lang="ru-RU"/>
        </a:p>
      </dgm:t>
    </dgm:pt>
    <dgm:pt modelId="{0DE9F6AD-C916-43C5-A7B2-AF93A3BB3664}">
      <dgm:prSet/>
      <dgm:spPr/>
      <dgm:t>
        <a:bodyPr/>
        <a:lstStyle/>
        <a:p>
          <a:endParaRPr lang="ru-RU"/>
        </a:p>
      </dgm:t>
    </dgm:pt>
    <dgm:pt modelId="{9EFF0E3D-3833-4732-9BDC-DB05181D908E}" type="parTrans" cxnId="{84296B1D-B377-4458-AC58-23B4306484F4}">
      <dgm:prSet/>
      <dgm:spPr/>
      <dgm:t>
        <a:bodyPr/>
        <a:lstStyle/>
        <a:p>
          <a:endParaRPr lang="ru-RU"/>
        </a:p>
      </dgm:t>
    </dgm:pt>
    <dgm:pt modelId="{36CF13E3-7950-43EB-968C-0D788DA1BDD8}" type="sibTrans" cxnId="{84296B1D-B377-4458-AC58-23B4306484F4}">
      <dgm:prSet/>
      <dgm:spPr/>
      <dgm:t>
        <a:bodyPr/>
        <a:lstStyle/>
        <a:p>
          <a:endParaRPr lang="ru-RU"/>
        </a:p>
      </dgm:t>
    </dgm:pt>
    <dgm:pt modelId="{6C8AD904-FC41-4FDB-90B6-DFC5286F8889}" type="pres">
      <dgm:prSet presAssocID="{C321E387-7604-4FA9-9BC2-268334B23B0D}" presName="Name0" presStyleCnt="0">
        <dgm:presLayoutVars>
          <dgm:chMax val="2"/>
          <dgm:chPref val="2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C122C430-073A-4F22-A08F-853E1BBF262A}" type="pres">
      <dgm:prSet presAssocID="{C321E387-7604-4FA9-9BC2-268334B23B0D}" presName="LeftText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10B4E5-56A6-4B53-96DA-823DB0DDF44B}" type="pres">
      <dgm:prSet presAssocID="{C321E387-7604-4FA9-9BC2-268334B23B0D}" presName="LeftNode" presStyleLbl="bgImgPlace1" presStyleIdx="0" presStyleCnt="2" custScaleX="175140" custScaleY="138808" custLinFactNeighborX="-40506" custLinFactNeighborY="-1134">
        <dgm:presLayoutVars>
          <dgm:chMax val="2"/>
          <dgm:chPref val="2"/>
        </dgm:presLayoutVars>
      </dgm:prSet>
      <dgm:spPr/>
      <dgm:t>
        <a:bodyPr/>
        <a:lstStyle/>
        <a:p>
          <a:endParaRPr lang="ru-RU"/>
        </a:p>
      </dgm:t>
    </dgm:pt>
    <dgm:pt modelId="{B1D7D4EE-10BE-4C55-877D-C6262C9692A8}" type="pres">
      <dgm:prSet presAssocID="{C321E387-7604-4FA9-9BC2-268334B23B0D}" presName="RightText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4BFD423-4CB8-43A5-849F-7676157C6B47}" type="pres">
      <dgm:prSet presAssocID="{C321E387-7604-4FA9-9BC2-268334B23B0D}" presName="RightNode" presStyleLbl="bgImgPlace1" presStyleIdx="1" presStyleCnt="2" custScaleX="189237" custScaleY="138809" custLinFactNeighborX="36285" custLinFactNeighborY="-1159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C7F4B3B5-0ED9-4DBD-AB77-1D67BAAB0587}" type="pres">
      <dgm:prSet presAssocID="{C321E387-7604-4FA9-9BC2-268334B23B0D}" presName="TopArrow" presStyleLbl="node1" presStyleIdx="0" presStyleCnt="2" custAng="20438956" custScaleX="82880" custScaleY="75625" custLinFactNeighborX="-13399" custLinFactNeighborY="-12552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</dgm:pt>
    <dgm:pt modelId="{CEEEA11C-42F5-4075-9A15-409D824EE324}" type="pres">
      <dgm:prSet presAssocID="{C321E387-7604-4FA9-9BC2-268334B23B0D}" presName="BottomArrow" presStyleLbl="node1" presStyleIdx="1" presStyleCnt="2" custAng="793358" custScaleX="82921" custScaleY="79302" custLinFactNeighborX="-16329" custLinFactNeighborY="1329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</dgm:pt>
  </dgm:ptLst>
  <dgm:cxnLst>
    <dgm:cxn modelId="{8CF3E2D6-CBA4-467B-8F51-640614A2DA02}" srcId="{C321E387-7604-4FA9-9BC2-268334B23B0D}" destId="{7FAEA0B2-A66D-4127-B6F8-538B2F75F64B}" srcOrd="11" destOrd="0" parTransId="{9044E43F-91E5-4685-9423-9C502426CD3A}" sibTransId="{93A8A213-05BD-4069-9F89-96418180E746}"/>
    <dgm:cxn modelId="{48D476E6-831D-4F98-BFFE-BCF512E8194B}" srcId="{C321E387-7604-4FA9-9BC2-268334B23B0D}" destId="{CF6C4484-43F4-4A44-8BD0-863E6FFC690D}" srcOrd="22" destOrd="0" parTransId="{C1DD9C57-F635-41C1-9759-EA5084BF8AA5}" sibTransId="{61B22741-344A-40A4-8CF8-D733363E358E}"/>
    <dgm:cxn modelId="{DA5FEAFA-3414-4CB8-9DF9-BB351CEDAE8E}" srcId="{CF6C4484-43F4-4A44-8BD0-863E6FFC690D}" destId="{8913DC85-74D1-4F60-99C4-1A0927F649D7}" srcOrd="3" destOrd="0" parTransId="{46BA2AC0-BEDC-4D7C-A7E6-D5F816C3459F}" sibTransId="{8E32F4B3-F09B-4A17-9610-F6977F4578BB}"/>
    <dgm:cxn modelId="{07A00E62-2F8C-458C-9281-FEBB025D47A0}" srcId="{C321E387-7604-4FA9-9BC2-268334B23B0D}" destId="{A16A61A8-0E11-407B-A950-EECBC5B93DDA}" srcOrd="20" destOrd="0" parTransId="{6B9764CF-035B-41CF-AE98-048D7DB370C4}" sibTransId="{563CECFA-AC64-496C-96AA-5978B63594E1}"/>
    <dgm:cxn modelId="{8E539CB6-3D93-4178-B016-F44C012B83C6}" type="presOf" srcId="{7E689190-E05E-4AF8-BC02-1971D666AB5E}" destId="{B1D7D4EE-10BE-4C55-877D-C6262C9692A8}" srcOrd="0" destOrd="0" presId="urn:microsoft.com/office/officeart/2009/layout/ReverseList"/>
    <dgm:cxn modelId="{9B170BED-22CE-4A22-BA0F-741255BB8E3A}" srcId="{C321E387-7604-4FA9-9BC2-268334B23B0D}" destId="{1C0AC8BD-34BF-4B9B-BB48-41EA750A0C31}" srcOrd="2" destOrd="0" parTransId="{8F2DB9A2-E2DC-4690-8DB6-52FBADC9BCF5}" sibTransId="{542BB96B-3FAB-4AF8-9541-AC3B35583699}"/>
    <dgm:cxn modelId="{961855FF-3CEA-40A2-A6E8-544D33A11F04}" srcId="{CF6C4484-43F4-4A44-8BD0-863E6FFC690D}" destId="{8A0F4686-A4F2-465C-80EF-895BAEECF7B9}" srcOrd="4" destOrd="0" parTransId="{64E56250-1345-4113-809E-BC8377602829}" sibTransId="{3014A525-E1E2-4557-A1FB-DDA160454ADB}"/>
    <dgm:cxn modelId="{EFF0E6B4-715F-4CC0-85AE-5E693FDE760C}" srcId="{C321E387-7604-4FA9-9BC2-268334B23B0D}" destId="{C8C5E0E1-D4A3-4E5E-A4A4-5A40D2107169}" srcOrd="21" destOrd="0" parTransId="{6829B2C1-24B9-41B1-8956-29E8D92FE9D8}" sibTransId="{2CBF227C-84BF-4624-9700-B5A060BD6201}"/>
    <dgm:cxn modelId="{E96218A0-1A57-483F-9218-B6A984F456F4}" srcId="{CF6C4484-43F4-4A44-8BD0-863E6FFC690D}" destId="{9FEB2452-A336-42CD-A7E0-32214BF9F815}" srcOrd="0" destOrd="0" parTransId="{F827FE09-68F6-4FAD-9928-CCB603744A64}" sibTransId="{7334E57D-8CD2-4903-B88F-891A00C98BAE}"/>
    <dgm:cxn modelId="{2E421246-4600-4567-8C1D-8EF49D817FF9}" srcId="{C321E387-7604-4FA9-9BC2-268334B23B0D}" destId="{A2A40CE2-C05F-4624-8A35-37478A7F8AB8}" srcOrd="7" destOrd="0" parTransId="{3D0E6C7C-A1B1-43C3-9E43-EA06913B12EF}" sibTransId="{5F0B782C-E746-4C6A-955A-18B9A9D2D531}"/>
    <dgm:cxn modelId="{736D8C5D-6BC4-4DF9-81AB-DABD64AA2359}" srcId="{CF6C4484-43F4-4A44-8BD0-863E6FFC690D}" destId="{F2436096-643A-4DD8-BE6B-1E697E11F8FC}" srcOrd="2" destOrd="0" parTransId="{6B1283E0-356C-4365-A20E-769273266F33}" sibTransId="{5F08F14D-BA3F-4CD7-A07B-56F0DD7C6CC7}"/>
    <dgm:cxn modelId="{2A8552C9-BFE0-42CC-B429-802A3D183C73}" srcId="{C321E387-7604-4FA9-9BC2-268334B23B0D}" destId="{9F0C1280-B3E1-47B4-988B-A3E5578D5433}" srcOrd="15" destOrd="0" parTransId="{3683A6EF-D483-4EDA-A608-8AA55D6D0226}" sibTransId="{5BEF7130-C793-42F1-AFCF-81A35C58545A}"/>
    <dgm:cxn modelId="{DEEC55CC-3245-4E1F-BB9A-21AB4ADC3B78}" type="presOf" srcId="{B7AE3C60-9885-440E-B742-39F2B84983C0}" destId="{7810B4E5-56A6-4B53-96DA-823DB0DDF44B}" srcOrd="1" destOrd="0" presId="urn:microsoft.com/office/officeart/2009/layout/ReverseList"/>
    <dgm:cxn modelId="{D04C9501-62B7-40BD-B29F-F4330C0E48BE}" srcId="{C321E387-7604-4FA9-9BC2-268334B23B0D}" destId="{E33594AE-DF49-4BE5-92A7-41086F982B2D}" srcOrd="9" destOrd="0" parTransId="{C34BD814-53B7-4298-B9A3-F51861BA88F3}" sibTransId="{15D6FF05-BBFE-4B19-BAFC-3346B3C0F061}"/>
    <dgm:cxn modelId="{EB72C1EF-087A-4A3F-8859-D7DBC3630580}" srcId="{C321E387-7604-4FA9-9BC2-268334B23B0D}" destId="{EFC9D966-72F3-46A3-83BD-5C78CAA0F92E}" srcOrd="18" destOrd="0" parTransId="{2A09F881-61C2-4D99-9EB7-8F2D0411EA05}" sibTransId="{EB6ABBC7-55AA-45FD-8565-591C7F6573D3}"/>
    <dgm:cxn modelId="{A1C2C9A1-81A8-4F78-9F5D-3135824AAF34}" srcId="{CF6C4484-43F4-4A44-8BD0-863E6FFC690D}" destId="{E2553FEE-A2DE-4691-8AF6-D3EB510E0DB7}" srcOrd="5" destOrd="0" parTransId="{E5FD2E4C-537E-4EBE-B061-D3E5FE01C207}" sibTransId="{CC87DA0B-DA3C-46C4-AAF2-1629865309E7}"/>
    <dgm:cxn modelId="{7D46CE23-A121-485D-8170-1955601116DE}" type="presOf" srcId="{C321E387-7604-4FA9-9BC2-268334B23B0D}" destId="{6C8AD904-FC41-4FDB-90B6-DFC5286F8889}" srcOrd="0" destOrd="0" presId="urn:microsoft.com/office/officeart/2009/layout/ReverseList"/>
    <dgm:cxn modelId="{63A5CC03-1857-4B8B-A41B-710BF90B5126}" srcId="{C321E387-7604-4FA9-9BC2-268334B23B0D}" destId="{1ABAAC3D-F795-4D85-8BA4-34517452BBC2}" srcOrd="8" destOrd="0" parTransId="{5576309D-69E8-4206-83E9-0FF7608BB222}" sibTransId="{C5C5A6A7-E765-4F32-88BE-64B795425986}"/>
    <dgm:cxn modelId="{C3E5DEA6-3426-48F1-A2F5-1950807C04CB}" srcId="{C321E387-7604-4FA9-9BC2-268334B23B0D}" destId="{27A1E09D-5BE9-4755-8A64-88A571631487}" srcOrd="12" destOrd="0" parTransId="{7D03A0EB-9B16-4739-A273-482AD75E7F38}" sibTransId="{28FFE7C4-81E6-4DBB-BFC1-2935B4B024D4}"/>
    <dgm:cxn modelId="{60E592FE-EDB1-42C0-B421-0DB281FD2E45}" type="presOf" srcId="{B7AE3C60-9885-440E-B742-39F2B84983C0}" destId="{C122C430-073A-4F22-A08F-853E1BBF262A}" srcOrd="0" destOrd="0" presId="urn:microsoft.com/office/officeart/2009/layout/ReverseList"/>
    <dgm:cxn modelId="{FFF457E7-0F46-46DE-A277-F42162A5C46A}" srcId="{CF6C4484-43F4-4A44-8BD0-863E6FFC690D}" destId="{BB597C66-A44C-487A-A92A-A894EB810CAF}" srcOrd="1" destOrd="0" parTransId="{13D3EA90-FCF1-49D7-B8BE-788882B1D456}" sibTransId="{DF79E27D-8444-464B-86A6-0CAD649EDE04}"/>
    <dgm:cxn modelId="{4CFC46EE-99D5-4B7B-A987-0500BA1AE0BC}" srcId="{CF6C4484-43F4-4A44-8BD0-863E6FFC690D}" destId="{34216105-A681-42A1-9AC2-A775A623A2DE}" srcOrd="7" destOrd="0" parTransId="{AF3CB55D-ACA2-4178-855B-2C7278F8DAE0}" sibTransId="{BB4DAFAA-4709-45D6-B7A3-02EC98AFD9E7}"/>
    <dgm:cxn modelId="{5633967B-5A0B-44AF-A3EC-6071D4370EF9}" srcId="{C321E387-7604-4FA9-9BC2-268334B23B0D}" destId="{6D416C8E-2327-4EEF-A251-18B6C8DB459E}" srcOrd="6" destOrd="0" parTransId="{159CA535-C780-4EE9-BFD9-4B43FFDE5CED}" sibTransId="{9B15BAD1-E3D3-4D67-A888-571E40630396}"/>
    <dgm:cxn modelId="{2620AA1B-1AAF-4CA7-B0A5-8C75B7DFBBEF}" srcId="{C321E387-7604-4FA9-9BC2-268334B23B0D}" destId="{8805BA76-3482-43AF-BDCA-DE882352E213}" srcOrd="13" destOrd="0" parTransId="{DD504AF5-FF15-4B5C-B9D5-DADE03C4DD0B}" sibTransId="{928A609B-B738-482D-9383-8C5FB89B111F}"/>
    <dgm:cxn modelId="{D41A04A6-F989-4D0A-9F9C-939028EFD48D}" srcId="{CF6C4484-43F4-4A44-8BD0-863E6FFC690D}" destId="{10B04E09-C126-4CEE-B4EE-D39A1EC41A63}" srcOrd="6" destOrd="0" parTransId="{7D7A0CAF-B3B8-4432-90E6-DF1FFD5DE700}" sibTransId="{50BD8345-CB7A-43D2-964E-C2EC56D7280D}"/>
    <dgm:cxn modelId="{22D78180-DFDA-4238-874C-D1C8E99DF19C}" srcId="{C321E387-7604-4FA9-9BC2-268334B23B0D}" destId="{B7AE3C60-9885-440E-B742-39F2B84983C0}" srcOrd="0" destOrd="0" parTransId="{0E094E5E-EF7B-41F6-B804-A1D6835B039F}" sibTransId="{EC563EC2-9F25-4783-B170-B253BDC920F3}"/>
    <dgm:cxn modelId="{1D1D8315-BA6A-4DFE-B729-AB9FD879BC5C}" srcId="{C321E387-7604-4FA9-9BC2-268334B23B0D}" destId="{90457247-18C0-42D9-B826-EBFFCE54727A}" srcOrd="17" destOrd="0" parTransId="{71D9A55D-6CE3-4799-BB81-099498745FFD}" sibTransId="{1746CEA2-69C6-4F96-8437-EBA080E37A58}"/>
    <dgm:cxn modelId="{677CFB00-F925-488D-8E84-083005D75869}" srcId="{C321E387-7604-4FA9-9BC2-268334B23B0D}" destId="{97625A49-8F4C-4D25-AB89-87F9C3294E79}" srcOrd="4" destOrd="0" parTransId="{B846B622-D1C9-4E73-967A-07AD75D14552}" sibTransId="{F7AD3D4C-367F-4A63-A735-19B15D4188BE}"/>
    <dgm:cxn modelId="{97B66AA4-8798-4F65-ABE9-A2139BC7AFDA}" srcId="{CF6C4484-43F4-4A44-8BD0-863E6FFC690D}" destId="{2F844D62-495C-4B29-8D87-9B44D9886A39}" srcOrd="8" destOrd="0" parTransId="{D8C80154-8ABD-495D-9FE6-680F8683B4C1}" sibTransId="{70F18881-E868-4585-ACB8-DE054662422F}"/>
    <dgm:cxn modelId="{78E0C2B8-6AFE-4E41-BE44-07AE502FC63F}" srcId="{C321E387-7604-4FA9-9BC2-268334B23B0D}" destId="{BBF11617-A49F-4108-B002-6BE01D3327FA}" srcOrd="5" destOrd="0" parTransId="{C3379C9A-B726-471A-B373-F4DB9BD36956}" sibTransId="{EE2914F3-7556-4611-AB11-8DEFFCAF2681}"/>
    <dgm:cxn modelId="{D9959F9E-559F-4E25-A589-2A89C48C498F}" srcId="{C321E387-7604-4FA9-9BC2-268334B23B0D}" destId="{6A7B0936-719A-4383-B12E-89DE3B7DCE05}" srcOrd="10" destOrd="0" parTransId="{147F2131-E7A8-4E1A-B9E4-80F5CB5D00CA}" sibTransId="{BD1275C5-7C34-4C67-A845-07989F34ADA8}"/>
    <dgm:cxn modelId="{73688D59-33F6-46C7-933E-80CC705187E4}" srcId="{C321E387-7604-4FA9-9BC2-268334B23B0D}" destId="{8304777B-CE15-4239-ACA2-3FEB53AF1005}" srcOrd="19" destOrd="0" parTransId="{C8B7D245-6DAE-4D85-ABD0-267A1F8BC9FB}" sibTransId="{2870DF9E-86A8-4E18-A1AD-92E1FC5DD2D6}"/>
    <dgm:cxn modelId="{6A2A9773-9E16-49D4-A3BE-5BA4E364A805}" srcId="{C321E387-7604-4FA9-9BC2-268334B23B0D}" destId="{7E689190-E05E-4AF8-BC02-1971D666AB5E}" srcOrd="1" destOrd="0" parTransId="{6501E033-14F8-4E96-B4C5-B751136645C0}" sibTransId="{B45D29A0-D8D1-4B9C-B1B9-AC6BB091433C}"/>
    <dgm:cxn modelId="{55A99DE2-1BFC-4928-BBE2-2EB9A4A361EC}" srcId="{C321E387-7604-4FA9-9BC2-268334B23B0D}" destId="{3A350421-3B36-4C3C-98D7-7D449589617A}" srcOrd="14" destOrd="0" parTransId="{796DBC37-7567-4B44-B0C1-2C435DC01126}" sibTransId="{C8D8ACD8-FBE8-43E0-AC3F-A31A23008CB1}"/>
    <dgm:cxn modelId="{151FEF01-6BC9-440A-951A-F1EB494CDD6C}" srcId="{C321E387-7604-4FA9-9BC2-268334B23B0D}" destId="{68194107-7FB5-4F25-9798-F3D0BDC33E5A}" srcOrd="16" destOrd="0" parTransId="{E42AE774-6EB4-4C8F-B5BA-0CC91B7B8D3C}" sibTransId="{8E4941B4-B2A1-4733-B844-DE2170E4AD62}"/>
    <dgm:cxn modelId="{D2E3261B-0DAC-4BC3-985C-1068E7D49200}" type="presOf" srcId="{7E689190-E05E-4AF8-BC02-1971D666AB5E}" destId="{94BFD423-4CB8-43A5-849F-7676157C6B47}" srcOrd="1" destOrd="0" presId="urn:microsoft.com/office/officeart/2009/layout/ReverseList"/>
    <dgm:cxn modelId="{84296B1D-B377-4458-AC58-23B4306484F4}" srcId="{C321E387-7604-4FA9-9BC2-268334B23B0D}" destId="{0DE9F6AD-C916-43C5-A7B2-AF93A3BB3664}" srcOrd="3" destOrd="0" parTransId="{9EFF0E3D-3833-4732-9BDC-DB05181D908E}" sibTransId="{36CF13E3-7950-43EB-968C-0D788DA1BDD8}"/>
    <dgm:cxn modelId="{94D9D642-412F-4475-91E8-4BD34C28DDBE}" type="presParOf" srcId="{6C8AD904-FC41-4FDB-90B6-DFC5286F8889}" destId="{C122C430-073A-4F22-A08F-853E1BBF262A}" srcOrd="0" destOrd="0" presId="urn:microsoft.com/office/officeart/2009/layout/ReverseList"/>
    <dgm:cxn modelId="{FD595EBC-F24E-4BBD-815A-5A6B914AE881}" type="presParOf" srcId="{6C8AD904-FC41-4FDB-90B6-DFC5286F8889}" destId="{7810B4E5-56A6-4B53-96DA-823DB0DDF44B}" srcOrd="1" destOrd="0" presId="urn:microsoft.com/office/officeart/2009/layout/ReverseList"/>
    <dgm:cxn modelId="{F8C8D455-75D9-4620-9C3A-0471980435B8}" type="presParOf" srcId="{6C8AD904-FC41-4FDB-90B6-DFC5286F8889}" destId="{B1D7D4EE-10BE-4C55-877D-C6262C9692A8}" srcOrd="2" destOrd="0" presId="urn:microsoft.com/office/officeart/2009/layout/ReverseList"/>
    <dgm:cxn modelId="{9C14F2CC-7D88-4CD5-BBB3-61561C6D0090}" type="presParOf" srcId="{6C8AD904-FC41-4FDB-90B6-DFC5286F8889}" destId="{94BFD423-4CB8-43A5-849F-7676157C6B47}" srcOrd="3" destOrd="0" presId="urn:microsoft.com/office/officeart/2009/layout/ReverseList"/>
    <dgm:cxn modelId="{F13C7B98-9B84-4BFA-9259-08B5430A2059}" type="presParOf" srcId="{6C8AD904-FC41-4FDB-90B6-DFC5286F8889}" destId="{C7F4B3B5-0ED9-4DBD-AB77-1D67BAAB0587}" srcOrd="4" destOrd="0" presId="urn:microsoft.com/office/officeart/2009/layout/ReverseList"/>
    <dgm:cxn modelId="{83A2FAC6-C0C4-493B-B479-32966FD66836}" type="presParOf" srcId="{6C8AD904-FC41-4FDB-90B6-DFC5286F8889}" destId="{CEEEA11C-42F5-4075-9A15-409D824EE324}" srcOrd="5" destOrd="0" presId="urn:microsoft.com/office/officeart/2009/layout/Reverse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91945C-1575-443B-9D6F-67DEB260024E}">
      <dsp:nvSpPr>
        <dsp:cNvPr id="0" name=""/>
        <dsp:cNvSpPr/>
      </dsp:nvSpPr>
      <dsp:spPr>
        <a:xfrm>
          <a:off x="0" y="585987"/>
          <a:ext cx="7406640" cy="1905375"/>
        </a:xfrm>
        <a:prstGeom prst="roundRect">
          <a:avLst/>
        </a:prstGeom>
        <a:solidFill>
          <a:srgbClr val="0070C0"/>
        </a:solidFill>
        <a:ln w="9525" cap="flat" cmpd="sng" algn="ctr">
          <a:solidFill>
            <a:schemeClr val="accent1"/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cap="none" spc="0" dirty="0" smtClean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rPr>
            <a:t>«Комплексная образовательная программа дошкольного образования  </a:t>
          </a:r>
        </a:p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b="1" kern="1200" cap="none" spc="0" dirty="0" smtClean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rPr>
            <a:t>«Мир открытий» </a:t>
          </a:r>
        </a:p>
      </dsp:txBody>
      <dsp:txXfrm>
        <a:off x="93013" y="679000"/>
        <a:ext cx="7220614" cy="171934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FF5FC1-CE3F-4CF5-991B-CF7E207BBB97}">
      <dsp:nvSpPr>
        <dsp:cNvPr id="0" name=""/>
        <dsp:cNvSpPr/>
      </dsp:nvSpPr>
      <dsp:spPr>
        <a:xfrm rot="10800000">
          <a:off x="466508" y="2401"/>
          <a:ext cx="7031571" cy="775755"/>
        </a:xfrm>
        <a:prstGeom prst="homePlat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990" tIns="60960" rIns="113792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Решение образовательных ситуаций, занятия;</a:t>
          </a:r>
          <a:endParaRPr lang="ru-RU" sz="1600" b="1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 rot="10800000">
        <a:off x="660447" y="2401"/>
        <a:ext cx="6837632" cy="775755"/>
      </dsp:txXfrm>
    </dsp:sp>
    <dsp:sp modelId="{86C6A9C3-9206-411A-92E7-D085D5CCFEE6}">
      <dsp:nvSpPr>
        <dsp:cNvPr id="0" name=""/>
        <dsp:cNvSpPr/>
      </dsp:nvSpPr>
      <dsp:spPr>
        <a:xfrm>
          <a:off x="40048" y="72008"/>
          <a:ext cx="671969" cy="741916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A43AC08-2711-4D12-82A9-87FC2FCB6C66}">
      <dsp:nvSpPr>
        <dsp:cNvPr id="0" name=""/>
        <dsp:cNvSpPr/>
      </dsp:nvSpPr>
      <dsp:spPr>
        <a:xfrm rot="10800000">
          <a:off x="472094" y="844560"/>
          <a:ext cx="6994873" cy="1110407"/>
        </a:xfrm>
        <a:prstGeom prst="homePlate">
          <a:avLst/>
        </a:prstGeom>
        <a:solidFill>
          <a:schemeClr val="accent3">
            <a:hueOff val="-3365288"/>
            <a:satOff val="-1730"/>
            <a:lumOff val="-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990" tIns="60960" rIns="113792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Times New Roman" pitchFamily="18" charset="0"/>
              <a:cs typeface="Times New Roman" pitchFamily="18" charset="0"/>
            </a:rPr>
            <a:t>Решение игровых, проблемных ситуаций </a:t>
          </a:r>
        </a:p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Times New Roman" pitchFamily="18" charset="0"/>
              <a:cs typeface="Times New Roman" pitchFamily="18" charset="0"/>
            </a:rPr>
            <a:t>(«Мы готовим праздничное угощение для кукол», «Почему у медведя нос черный?», «Грибы: друзья или враги?» </a:t>
          </a:r>
          <a:endParaRPr lang="ru-RU" sz="1600" b="1" kern="1200" dirty="0">
            <a:latin typeface="Times New Roman" pitchFamily="18" charset="0"/>
            <a:cs typeface="Times New Roman" pitchFamily="18" charset="0"/>
          </a:endParaRPr>
        </a:p>
      </dsp:txBody>
      <dsp:txXfrm rot="10800000">
        <a:off x="749696" y="844560"/>
        <a:ext cx="6717271" cy="1110407"/>
      </dsp:txXfrm>
    </dsp:sp>
    <dsp:sp modelId="{E0F3E34B-376A-4F35-BAB1-110291557890}">
      <dsp:nvSpPr>
        <dsp:cNvPr id="0" name=""/>
        <dsp:cNvSpPr/>
      </dsp:nvSpPr>
      <dsp:spPr>
        <a:xfrm>
          <a:off x="40048" y="1152128"/>
          <a:ext cx="767892" cy="600244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75FE762-AE13-4145-B7EE-0BBC7A8D57CA}">
      <dsp:nvSpPr>
        <dsp:cNvPr id="0" name=""/>
        <dsp:cNvSpPr/>
      </dsp:nvSpPr>
      <dsp:spPr>
        <a:xfrm rot="10800000">
          <a:off x="544095" y="2088233"/>
          <a:ext cx="6917187" cy="590384"/>
        </a:xfrm>
        <a:prstGeom prst="homePlate">
          <a:avLst/>
        </a:prstGeom>
        <a:solidFill>
          <a:schemeClr val="accent3">
            <a:hueOff val="-6730576"/>
            <a:satOff val="-3461"/>
            <a:lumOff val="-149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990" tIns="60960" rIns="113792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Times New Roman" pitchFamily="18" charset="0"/>
              <a:cs typeface="Times New Roman" pitchFamily="18" charset="0"/>
            </a:rPr>
            <a:t>Игры-путешествия («Путешествие в космос», «Путешествие по странам мира», «Путешествие в зимний лес» и т.д.);</a:t>
          </a:r>
          <a:endParaRPr lang="ru-RU" sz="1600" b="1" kern="1200" dirty="0">
            <a:latin typeface="Times New Roman" pitchFamily="18" charset="0"/>
            <a:cs typeface="Times New Roman" pitchFamily="18" charset="0"/>
          </a:endParaRPr>
        </a:p>
      </dsp:txBody>
      <dsp:txXfrm rot="10800000">
        <a:off x="691691" y="2088233"/>
        <a:ext cx="6769591" cy="590384"/>
      </dsp:txXfrm>
    </dsp:sp>
    <dsp:sp modelId="{C0200E8E-35D8-47AA-A8A2-14DE8B2B1F16}">
      <dsp:nvSpPr>
        <dsp:cNvPr id="0" name=""/>
        <dsp:cNvSpPr/>
      </dsp:nvSpPr>
      <dsp:spPr>
        <a:xfrm>
          <a:off x="0" y="2016225"/>
          <a:ext cx="823622" cy="651489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37E1340-0095-4852-A10F-E209625F509F}">
      <dsp:nvSpPr>
        <dsp:cNvPr id="0" name=""/>
        <dsp:cNvSpPr/>
      </dsp:nvSpPr>
      <dsp:spPr>
        <a:xfrm rot="10800000">
          <a:off x="400068" y="2902867"/>
          <a:ext cx="7066026" cy="598917"/>
        </a:xfrm>
        <a:prstGeom prst="homePlate">
          <a:avLst/>
        </a:prstGeom>
        <a:solidFill>
          <a:schemeClr val="accent3">
            <a:hueOff val="-10095864"/>
            <a:satOff val="-5191"/>
            <a:lumOff val="-223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990" tIns="60960" rIns="113792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Times New Roman" pitchFamily="18" charset="0"/>
              <a:cs typeface="Times New Roman" pitchFamily="18" charset="0"/>
            </a:rPr>
            <a:t>Экскурсии, целевые прогулки</a:t>
          </a:r>
          <a:endParaRPr lang="ru-RU" sz="1600" b="1" kern="1200" dirty="0">
            <a:latin typeface="Times New Roman" pitchFamily="18" charset="0"/>
            <a:cs typeface="Times New Roman" pitchFamily="18" charset="0"/>
          </a:endParaRPr>
        </a:p>
      </dsp:txBody>
      <dsp:txXfrm rot="10800000">
        <a:off x="549797" y="2902867"/>
        <a:ext cx="6916297" cy="598917"/>
      </dsp:txXfrm>
    </dsp:sp>
    <dsp:sp modelId="{7CA56535-E006-465A-8C5A-7DC8298CDA0D}">
      <dsp:nvSpPr>
        <dsp:cNvPr id="0" name=""/>
        <dsp:cNvSpPr/>
      </dsp:nvSpPr>
      <dsp:spPr>
        <a:xfrm>
          <a:off x="40049" y="2880319"/>
          <a:ext cx="751023" cy="697469"/>
        </a:xfrm>
        <a:prstGeom prst="ellipse">
          <a:avLst/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58FB937-B24F-4E68-A58C-286EFBB4A042}">
      <dsp:nvSpPr>
        <dsp:cNvPr id="0" name=""/>
        <dsp:cNvSpPr/>
      </dsp:nvSpPr>
      <dsp:spPr>
        <a:xfrm rot="10800000">
          <a:off x="466557" y="3744416"/>
          <a:ext cx="7031522" cy="623988"/>
        </a:xfrm>
        <a:prstGeom prst="homePlate">
          <a:avLst/>
        </a:prstGeom>
        <a:solidFill>
          <a:schemeClr val="accent3">
            <a:hueOff val="-13461152"/>
            <a:satOff val="-6922"/>
            <a:lumOff val="-298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990" tIns="60960" rIns="113792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Times New Roman" pitchFamily="18" charset="0"/>
              <a:cs typeface="Times New Roman" pitchFamily="18" charset="0"/>
            </a:rPr>
            <a:t>КВН, викторина, музыкально-литературная гостиная</a:t>
          </a:r>
          <a:endParaRPr lang="ru-RU" sz="1600" b="1" kern="1200" dirty="0">
            <a:latin typeface="Times New Roman" pitchFamily="18" charset="0"/>
            <a:cs typeface="Times New Roman" pitchFamily="18" charset="0"/>
          </a:endParaRPr>
        </a:p>
      </dsp:txBody>
      <dsp:txXfrm rot="10800000">
        <a:off x="622554" y="3744416"/>
        <a:ext cx="6875525" cy="623988"/>
      </dsp:txXfrm>
    </dsp:sp>
    <dsp:sp modelId="{87F2EF64-3F8A-4A9F-975D-BD01E6BD245A}">
      <dsp:nvSpPr>
        <dsp:cNvPr id="0" name=""/>
        <dsp:cNvSpPr/>
      </dsp:nvSpPr>
      <dsp:spPr>
        <a:xfrm>
          <a:off x="40048" y="3672408"/>
          <a:ext cx="904307" cy="832484"/>
        </a:xfrm>
        <a:prstGeom prst="ellipse">
          <a:avLst/>
        </a:prstGeom>
        <a:blipFill rotWithShape="1">
          <a:blip xmlns:r="http://schemas.openxmlformats.org/officeDocument/2006/relationships" r:embed="rId5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074B746-F41D-4B3A-A5E3-0B6AB733BEB9}">
      <dsp:nvSpPr>
        <dsp:cNvPr id="0" name=""/>
        <dsp:cNvSpPr/>
      </dsp:nvSpPr>
      <dsp:spPr>
        <a:xfrm rot="10800000">
          <a:off x="514475" y="4518253"/>
          <a:ext cx="6983604" cy="960927"/>
        </a:xfrm>
        <a:prstGeom prst="homePlate">
          <a:avLst/>
        </a:prstGeom>
        <a:solidFill>
          <a:schemeClr val="accent3">
            <a:hueOff val="-16826440"/>
            <a:satOff val="-8652"/>
            <a:lumOff val="-372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990" tIns="60960" rIns="113792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Times New Roman" pitchFamily="18" charset="0"/>
              <a:cs typeface="Times New Roman" pitchFamily="18" charset="0"/>
            </a:rPr>
            <a:t>Творческая мастерская</a:t>
          </a:r>
        </a:p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Times New Roman" pitchFamily="18" charset="0"/>
              <a:cs typeface="Times New Roman" pitchFamily="18" charset="0"/>
            </a:rPr>
            <a:t>(«Открытка для мамы» (аппликация), «Мастерская Деда Мороза» (ручной труд)и другие формы совместной деятельности педагога с детьми</a:t>
          </a:r>
          <a:endParaRPr lang="ru-RU" sz="1600" b="1" kern="1200" dirty="0">
            <a:latin typeface="Times New Roman" pitchFamily="18" charset="0"/>
            <a:cs typeface="Times New Roman" pitchFamily="18" charset="0"/>
          </a:endParaRPr>
        </a:p>
      </dsp:txBody>
      <dsp:txXfrm rot="10800000">
        <a:off x="754707" y="4518253"/>
        <a:ext cx="6743372" cy="960927"/>
      </dsp:txXfrm>
    </dsp:sp>
    <dsp:sp modelId="{3FBF39AA-B700-4698-8340-763059BEDA8B}">
      <dsp:nvSpPr>
        <dsp:cNvPr id="0" name=""/>
        <dsp:cNvSpPr/>
      </dsp:nvSpPr>
      <dsp:spPr>
        <a:xfrm>
          <a:off x="96488" y="4666500"/>
          <a:ext cx="911616" cy="798938"/>
        </a:xfrm>
        <a:prstGeom prst="ellipse">
          <a:avLst/>
        </a:prstGeom>
        <a:blipFill rotWithShape="1">
          <a:blip xmlns:r="http://schemas.openxmlformats.org/officeDocument/2006/relationships" r:embed="rId6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84C8B0-083E-4D74-93D2-8847C81F168D}">
      <dsp:nvSpPr>
        <dsp:cNvPr id="0" name=""/>
        <dsp:cNvSpPr/>
      </dsp:nvSpPr>
      <dsp:spPr>
        <a:xfrm rot="5400000">
          <a:off x="2222983" y="-155562"/>
          <a:ext cx="5462361" cy="5875859"/>
        </a:xfrm>
        <a:prstGeom prst="round2SameRect">
          <a:avLst/>
        </a:prstGeom>
        <a:gradFill rotWithShape="1">
          <a:gsLst>
            <a:gs pos="0">
              <a:schemeClr val="accent2">
                <a:tint val="92000"/>
                <a:satMod val="170000"/>
              </a:schemeClr>
            </a:gs>
            <a:gs pos="15000">
              <a:schemeClr val="accent2">
                <a:tint val="92000"/>
                <a:shade val="99000"/>
                <a:satMod val="170000"/>
              </a:schemeClr>
            </a:gs>
            <a:gs pos="62000">
              <a:schemeClr val="accent2">
                <a:tint val="96000"/>
                <a:shade val="80000"/>
                <a:satMod val="170000"/>
              </a:schemeClr>
            </a:gs>
            <a:gs pos="97000">
              <a:schemeClr val="accent2">
                <a:tint val="98000"/>
                <a:shade val="63000"/>
                <a:satMod val="170000"/>
              </a:schemeClr>
            </a:gs>
            <a:gs pos="100000">
              <a:schemeClr val="accent2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contourW="12700">
          <a:bevelT w="25400" h="50800" prst="angle"/>
          <a:contourClr>
            <a:schemeClr val="accent2"/>
          </a:contourClr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/>
            <a:t>Утренняя гимнастика (аэробика, подвижная игра, полоса препятствий)</a:t>
          </a:r>
          <a:endParaRPr lang="ru-RU" sz="1400" kern="1200" dirty="0"/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/>
            <a:t>Наблюдения (в уголке природы; за деятельностью взрослых (сервировка стола к завтраку)</a:t>
          </a:r>
          <a:endParaRPr lang="ru-RU" sz="1400" kern="1200" dirty="0"/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/>
            <a:t>Индивидуальные игры, игры с небольшими подгруппами (дидактические, развивающие, музыкальные, подвижные и др.)</a:t>
          </a:r>
          <a:endParaRPr lang="ru-RU" sz="1400" kern="1200" dirty="0"/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/>
            <a:t>Артикуляционная и пальчиковая гимнастика</a:t>
          </a:r>
          <a:endParaRPr lang="ru-RU" sz="1400" kern="1200" dirty="0"/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/>
            <a:t>Создание практических, игровых, проблемных ситуаций, ситуаций общения</a:t>
          </a:r>
          <a:endParaRPr lang="ru-RU" sz="1400" kern="1200" dirty="0"/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/>
            <a:t>Трудовые поручения (сервировка стола к завтраку, уход за комнатными растениями и др.)</a:t>
          </a:r>
          <a:endParaRPr lang="ru-RU" sz="1400" kern="1200" dirty="0"/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/>
            <a:t>Беседы и разговоры с детьми по их интересам</a:t>
          </a:r>
          <a:endParaRPr lang="ru-RU" sz="1400" kern="1200" dirty="0"/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/>
            <a:t>Рассматривание дидактических картинок, иллюстраций, плакатов, открыток, фотографий</a:t>
          </a:r>
          <a:endParaRPr lang="ru-RU" sz="1400" kern="1200" dirty="0"/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/>
            <a:t>Индивидуальная работа с детьми в соответствии с задачами разных образовательных областей</a:t>
          </a:r>
          <a:endParaRPr lang="ru-RU" sz="1400" kern="1200" dirty="0"/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/>
            <a:t>Чтение литературных произведений, разучивание стихотворений, </a:t>
          </a:r>
          <a:r>
            <a:rPr lang="ru-RU" sz="1400" b="1" kern="1200" dirty="0" err="1" smtClean="0"/>
            <a:t>чистоговорок</a:t>
          </a:r>
          <a:r>
            <a:rPr lang="ru-RU" sz="1400" b="1" kern="1200" dirty="0" smtClean="0"/>
            <a:t>, скороговорок, пальчиковых игр</a:t>
          </a:r>
          <a:endParaRPr lang="ru-RU" sz="1400" kern="1200" dirty="0"/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/>
            <a:t>Работа по воспитанию у детей культурно-гигиенических навыков и культуры здоровья.</a:t>
          </a:r>
          <a:endParaRPr lang="ru-RU" sz="1400" kern="1200" dirty="0"/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/>
            <a:t>Самостоятельная деятельность детей</a:t>
          </a:r>
          <a:endParaRPr lang="ru-RU" sz="1400" kern="1200" dirty="0"/>
        </a:p>
      </dsp:txBody>
      <dsp:txXfrm rot="-5400000">
        <a:off x="2016234" y="317837"/>
        <a:ext cx="5609209" cy="4929061"/>
      </dsp:txXfrm>
    </dsp:sp>
    <dsp:sp modelId="{1C1F2724-4E5E-43AD-A9EF-C3B8FCEC72D8}">
      <dsp:nvSpPr>
        <dsp:cNvPr id="0" name=""/>
        <dsp:cNvSpPr/>
      </dsp:nvSpPr>
      <dsp:spPr>
        <a:xfrm>
          <a:off x="0" y="5470"/>
          <a:ext cx="2043700" cy="5539145"/>
        </a:xfrm>
        <a:prstGeom prst="roundRect">
          <a:avLst/>
        </a:prstGeom>
        <a:gradFill rotWithShape="1">
          <a:gsLst>
            <a:gs pos="0">
              <a:schemeClr val="accent4">
                <a:tint val="92000"/>
                <a:satMod val="170000"/>
              </a:schemeClr>
            </a:gs>
            <a:gs pos="15000">
              <a:schemeClr val="accent4">
                <a:tint val="92000"/>
                <a:shade val="99000"/>
                <a:satMod val="170000"/>
              </a:schemeClr>
            </a:gs>
            <a:gs pos="62000">
              <a:schemeClr val="accent4">
                <a:tint val="96000"/>
                <a:shade val="80000"/>
                <a:satMod val="170000"/>
              </a:schemeClr>
            </a:gs>
            <a:gs pos="97000">
              <a:schemeClr val="accent4">
                <a:tint val="98000"/>
                <a:shade val="63000"/>
                <a:satMod val="170000"/>
              </a:schemeClr>
            </a:gs>
            <a:gs pos="100000">
              <a:schemeClr val="accent4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contourW="12700">
          <a:bevelT w="25400" h="50800" prst="angle"/>
          <a:contourClr>
            <a:schemeClr val="accent4"/>
          </a:contourClr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u="none" kern="1200" dirty="0" smtClean="0">
              <a:solidFill>
                <a:schemeClr val="tx1"/>
              </a:solidFill>
            </a:rPr>
            <a:t>Утренний отрезок времени:</a:t>
          </a:r>
          <a:endParaRPr lang="ru-RU" sz="2800" u="none" kern="1200" dirty="0">
            <a:solidFill>
              <a:schemeClr val="tx1"/>
            </a:solidFill>
          </a:endParaRPr>
        </a:p>
      </dsp:txBody>
      <dsp:txXfrm>
        <a:off x="99765" y="105235"/>
        <a:ext cx="1844170" cy="533961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2151C9-E65E-4AF1-A541-CDA4EA2E2093}">
      <dsp:nvSpPr>
        <dsp:cNvPr id="0" name=""/>
        <dsp:cNvSpPr/>
      </dsp:nvSpPr>
      <dsp:spPr>
        <a:xfrm rot="5400000">
          <a:off x="3051405" y="621020"/>
          <a:ext cx="4283642" cy="5201855"/>
        </a:xfrm>
        <a:prstGeom prst="round2SameRect">
          <a:avLst/>
        </a:prstGeom>
        <a:gradFill rotWithShape="1">
          <a:gsLst>
            <a:gs pos="0">
              <a:schemeClr val="accent2">
                <a:tint val="92000"/>
                <a:satMod val="170000"/>
              </a:schemeClr>
            </a:gs>
            <a:gs pos="15000">
              <a:schemeClr val="accent2">
                <a:tint val="92000"/>
                <a:shade val="99000"/>
                <a:satMod val="170000"/>
              </a:schemeClr>
            </a:gs>
            <a:gs pos="62000">
              <a:schemeClr val="accent2">
                <a:tint val="96000"/>
                <a:shade val="80000"/>
                <a:satMod val="170000"/>
              </a:schemeClr>
            </a:gs>
            <a:gs pos="97000">
              <a:schemeClr val="accent2">
                <a:tint val="98000"/>
                <a:shade val="63000"/>
                <a:satMod val="170000"/>
              </a:schemeClr>
            </a:gs>
            <a:gs pos="100000">
              <a:schemeClr val="accent2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5400000"/>
          </a:lightRig>
        </a:scene3d>
        <a:sp3d contourW="12700">
          <a:bevelT w="25400" h="50800" prst="angle"/>
          <a:contourClr>
            <a:schemeClr val="accent2"/>
          </a:contourClr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/>
            <a:t>Подвижные игры </a:t>
          </a:r>
          <a:r>
            <a:rPr lang="ru-RU" sz="1600" kern="1200" dirty="0" smtClean="0"/>
            <a:t>и упражнения, направленные на оптимизацию режима двигательной активности и укрепление здоровья детей</a:t>
          </a:r>
          <a:endParaRPr lang="ru-RU" sz="1600" kern="1200" dirty="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/>
            <a:t>Наблюдения</a:t>
          </a:r>
          <a:r>
            <a:rPr lang="ru-RU" sz="1600" kern="1200" dirty="0" smtClean="0"/>
            <a:t> за объектами и явлениями природы</a:t>
          </a:r>
          <a:endParaRPr lang="ru-RU" sz="1600" kern="1200" dirty="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Целевые прогулки, экскурсии</a:t>
          </a:r>
          <a:endParaRPr lang="ru-RU" sz="1600" kern="1200" dirty="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Экспериментирование с объектами неживой природы</a:t>
          </a:r>
          <a:endParaRPr lang="ru-RU" sz="1600" kern="1200" dirty="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Сюжетно-ролевые и конструктивные игры (с песком, снегом, природным материалом)</a:t>
          </a:r>
          <a:endParaRPr lang="ru-RU" sz="1600" kern="1200" dirty="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/>
            <a:t>Элементарная трудовая деятельность </a:t>
          </a:r>
          <a:r>
            <a:rPr lang="ru-RU" sz="1600" kern="1200" dirty="0" smtClean="0"/>
            <a:t>детей на участке детского сада</a:t>
          </a:r>
          <a:endParaRPr lang="ru-RU" sz="1600" kern="1200" dirty="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/>
            <a:t>Индивидуальная работа </a:t>
          </a:r>
          <a:r>
            <a:rPr lang="ru-RU" sz="1600" kern="1200" dirty="0" smtClean="0"/>
            <a:t>с детьми в соответствии с задачами разных образовательных областей</a:t>
          </a:r>
          <a:endParaRPr lang="ru-RU" sz="1600" kern="1200" dirty="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Свободное общение воспитателя с детьми, </a:t>
          </a:r>
          <a:r>
            <a:rPr lang="ru-RU" sz="1600" b="1" kern="1200" dirty="0" smtClean="0"/>
            <a:t>самостоятельная деятельность детей</a:t>
          </a:r>
          <a:endParaRPr lang="ru-RU" sz="1600" kern="1200" dirty="0"/>
        </a:p>
      </dsp:txBody>
      <dsp:txXfrm rot="-5400000">
        <a:off x="2592299" y="1289236"/>
        <a:ext cx="4992745" cy="3865422"/>
      </dsp:txXfrm>
    </dsp:sp>
    <dsp:sp modelId="{0765C24C-C23E-4D8A-91F8-C1D5B20A63C9}">
      <dsp:nvSpPr>
        <dsp:cNvPr id="0" name=""/>
        <dsp:cNvSpPr/>
      </dsp:nvSpPr>
      <dsp:spPr>
        <a:xfrm>
          <a:off x="39559" y="648049"/>
          <a:ext cx="2502995" cy="5256595"/>
        </a:xfrm>
        <a:prstGeom prst="roundRect">
          <a:avLst/>
        </a:prstGeom>
        <a:gradFill rotWithShape="1">
          <a:gsLst>
            <a:gs pos="0">
              <a:schemeClr val="accent4">
                <a:tint val="92000"/>
                <a:satMod val="170000"/>
              </a:schemeClr>
            </a:gs>
            <a:gs pos="15000">
              <a:schemeClr val="accent4">
                <a:tint val="92000"/>
                <a:shade val="99000"/>
                <a:satMod val="170000"/>
              </a:schemeClr>
            </a:gs>
            <a:gs pos="62000">
              <a:schemeClr val="accent4">
                <a:tint val="96000"/>
                <a:shade val="80000"/>
                <a:satMod val="170000"/>
              </a:schemeClr>
            </a:gs>
            <a:gs pos="97000">
              <a:schemeClr val="accent4">
                <a:tint val="98000"/>
                <a:shade val="63000"/>
                <a:satMod val="170000"/>
              </a:schemeClr>
            </a:gs>
            <a:gs pos="100000">
              <a:schemeClr val="accent4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5400000"/>
          </a:lightRig>
        </a:scene3d>
        <a:sp3d contourW="12700">
          <a:bevelT w="25400" h="50800" prst="angle"/>
          <a:contourClr>
            <a:schemeClr val="accent4"/>
          </a:contourClr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b="1" u="none" kern="1200" dirty="0" smtClean="0">
            <a:solidFill>
              <a:schemeClr val="tx1"/>
            </a:solidFill>
          </a:endParaRPr>
        </a:p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u="none" kern="1200" dirty="0" smtClean="0">
              <a:solidFill>
                <a:schemeClr val="tx1"/>
              </a:solidFill>
            </a:rPr>
            <a:t>Прогулка:</a:t>
          </a:r>
          <a:endParaRPr lang="ru-RU" sz="2800" u="none" kern="1200" dirty="0">
            <a:solidFill>
              <a:schemeClr val="tx1"/>
            </a:solidFill>
          </a:endParaRPr>
        </a:p>
      </dsp:txBody>
      <dsp:txXfrm>
        <a:off x="161745" y="770235"/>
        <a:ext cx="2258623" cy="501222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EA7825-3DBA-4E5C-A811-4B4F3AF2965B}">
      <dsp:nvSpPr>
        <dsp:cNvPr id="0" name=""/>
        <dsp:cNvSpPr/>
      </dsp:nvSpPr>
      <dsp:spPr>
        <a:xfrm rot="5400000">
          <a:off x="2264653" y="315382"/>
          <a:ext cx="5755578" cy="6276953"/>
        </a:xfrm>
        <a:prstGeom prst="round2SameRect">
          <a:avLst/>
        </a:prstGeom>
        <a:gradFill rotWithShape="1">
          <a:gsLst>
            <a:gs pos="0">
              <a:schemeClr val="accent2">
                <a:tint val="92000"/>
                <a:satMod val="170000"/>
              </a:schemeClr>
            </a:gs>
            <a:gs pos="15000">
              <a:schemeClr val="accent2">
                <a:tint val="92000"/>
                <a:shade val="99000"/>
                <a:satMod val="170000"/>
              </a:schemeClr>
            </a:gs>
            <a:gs pos="62000">
              <a:schemeClr val="accent2">
                <a:tint val="96000"/>
                <a:shade val="80000"/>
                <a:satMod val="170000"/>
              </a:schemeClr>
            </a:gs>
            <a:gs pos="97000">
              <a:schemeClr val="accent2">
                <a:tint val="98000"/>
                <a:shade val="63000"/>
                <a:satMod val="170000"/>
              </a:schemeClr>
            </a:gs>
            <a:gs pos="100000">
              <a:schemeClr val="accent2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 w="9525" cap="flat" cmpd="sng" algn="ctr">
          <a:solidFill>
            <a:schemeClr val="accent2"/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 contourW="12700">
          <a:bevelT w="0" h="0"/>
          <a:contourClr>
            <a:schemeClr val="accent2">
              <a:shade val="80000"/>
            </a:schemeClr>
          </a:contourClr>
        </a:sp3d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/>
            <a:t>Бодрящая гимнастика после сна, закаливание</a:t>
          </a:r>
          <a:endParaRPr lang="ru-RU" sz="1600" b="1" kern="1200" dirty="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/>
            <a:t>Совместная игра воспитателя и детей </a:t>
          </a:r>
          <a:r>
            <a:rPr lang="ru-RU" sz="1600" b="0" kern="1200" dirty="0" smtClean="0"/>
            <a:t>(сюжетно-ролевая, режиссёрская, игра-драматизация, строительно-конструктивные игры)</a:t>
          </a:r>
          <a:endParaRPr lang="ru-RU" sz="1600" b="0" kern="1200" dirty="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/>
            <a:t>Ситуации общения </a:t>
          </a:r>
          <a:r>
            <a:rPr lang="ru-RU" sz="1600" b="0" kern="1200" dirty="0" smtClean="0"/>
            <a:t>и накопления положительного социально-эмоционального опыта</a:t>
          </a:r>
          <a:endParaRPr lang="ru-RU" sz="1600" b="0" kern="1200" dirty="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/>
            <a:t>Творческая мастерская</a:t>
          </a:r>
          <a:endParaRPr lang="ru-RU" sz="1600" b="1" kern="1200" dirty="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/>
            <a:t>Создание коллекций</a:t>
          </a:r>
          <a:endParaRPr lang="ru-RU" sz="1600" b="1" kern="1200" dirty="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/>
            <a:t>Проектная деятельность</a:t>
          </a:r>
          <a:endParaRPr lang="ru-RU" sz="1600" b="1" kern="1200" dirty="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/>
            <a:t>Музыкально-театральная и литературная гостиная</a:t>
          </a:r>
          <a:endParaRPr lang="ru-RU" sz="1600" b="1" kern="1200" dirty="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/>
            <a:t>Развивающие игры, логические упражнения</a:t>
          </a:r>
          <a:r>
            <a:rPr lang="ru-RU" sz="1600" b="0" kern="1200" dirty="0" smtClean="0"/>
            <a:t>, занимательные задачи, викторины , КВН</a:t>
          </a:r>
          <a:endParaRPr lang="ru-RU" sz="1600" b="0" kern="1200" dirty="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/>
            <a:t>Детский досуг </a:t>
          </a:r>
          <a:r>
            <a:rPr lang="ru-RU" sz="1600" b="0" kern="1200" dirty="0" smtClean="0"/>
            <a:t>(музыкальные, литературные, физкультурные досуги, развлечения, праздники, кружок)</a:t>
          </a:r>
          <a:endParaRPr lang="ru-RU" sz="1600" b="0" kern="1200" dirty="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/>
            <a:t>Чтение литературных произведений</a:t>
          </a:r>
          <a:r>
            <a:rPr lang="ru-RU" sz="1600" b="0" kern="1200" dirty="0" smtClean="0"/>
            <a:t>, разучивание стихотворений, </a:t>
          </a:r>
          <a:r>
            <a:rPr lang="ru-RU" sz="1600" b="0" kern="1200" dirty="0" err="1" smtClean="0"/>
            <a:t>чистоговорок</a:t>
          </a:r>
          <a:r>
            <a:rPr lang="ru-RU" sz="1600" b="0" kern="1200" dirty="0" smtClean="0"/>
            <a:t>, скороговорок</a:t>
          </a:r>
          <a:endParaRPr lang="ru-RU" sz="1600" b="0" kern="1200" dirty="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/>
            <a:t>Индивидуальная работа с детьми </a:t>
          </a:r>
          <a:r>
            <a:rPr lang="ru-RU" sz="1600" b="0" kern="1200" dirty="0" smtClean="0"/>
            <a:t>в соответствии с задачами разных образовательных областей</a:t>
          </a:r>
          <a:endParaRPr lang="ru-RU" sz="1600" b="0" kern="1200" dirty="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/>
            <a:t>Коллективная и индивидуальная трудовая деятельность </a:t>
          </a:r>
          <a:r>
            <a:rPr lang="ru-RU" sz="1600" b="0" kern="1200" dirty="0" smtClean="0"/>
            <a:t>(хозяйственно-бытовой труд и труд в природе)</a:t>
          </a:r>
          <a:endParaRPr lang="ru-RU" sz="1600" b="0" kern="1200" dirty="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/>
            <a:t>Самостоятельная деятельность детей</a:t>
          </a:r>
          <a:endParaRPr lang="ru-RU" sz="1600" b="1" kern="1200" dirty="0"/>
        </a:p>
      </dsp:txBody>
      <dsp:txXfrm rot="-5400000">
        <a:off x="2003966" y="857033"/>
        <a:ext cx="5995989" cy="5193650"/>
      </dsp:txXfrm>
    </dsp:sp>
    <dsp:sp modelId="{DC79D13F-C288-4F37-8614-3F652FD89CE5}">
      <dsp:nvSpPr>
        <dsp:cNvPr id="0" name=""/>
        <dsp:cNvSpPr/>
      </dsp:nvSpPr>
      <dsp:spPr>
        <a:xfrm>
          <a:off x="49847" y="72019"/>
          <a:ext cx="2001876" cy="6336680"/>
        </a:xfrm>
        <a:prstGeom prst="roundRect">
          <a:avLst/>
        </a:prstGeom>
        <a:gradFill rotWithShape="1">
          <a:gsLst>
            <a:gs pos="0">
              <a:schemeClr val="accent4">
                <a:tint val="92000"/>
                <a:satMod val="170000"/>
              </a:schemeClr>
            </a:gs>
            <a:gs pos="15000">
              <a:schemeClr val="accent4">
                <a:tint val="92000"/>
                <a:shade val="99000"/>
                <a:satMod val="170000"/>
              </a:schemeClr>
            </a:gs>
            <a:gs pos="62000">
              <a:schemeClr val="accent4">
                <a:tint val="96000"/>
                <a:shade val="80000"/>
                <a:satMod val="170000"/>
              </a:schemeClr>
            </a:gs>
            <a:gs pos="97000">
              <a:schemeClr val="accent4">
                <a:tint val="98000"/>
                <a:shade val="63000"/>
                <a:satMod val="170000"/>
              </a:schemeClr>
            </a:gs>
            <a:gs pos="100000">
              <a:schemeClr val="accent4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5400000"/>
          </a:lightRig>
        </a:scene3d>
        <a:sp3d contourW="12700">
          <a:bevelT w="25400" h="50800" prst="angle"/>
          <a:contourClr>
            <a:schemeClr val="accent4"/>
          </a:contourClr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u="none" kern="1200" dirty="0" smtClean="0">
              <a:solidFill>
                <a:schemeClr val="tx1"/>
              </a:solidFill>
            </a:rPr>
            <a:t>ІІ половина дня</a:t>
          </a:r>
          <a:endParaRPr lang="ru-RU" sz="2400" u="none" kern="1200" dirty="0">
            <a:solidFill>
              <a:schemeClr val="tx1"/>
            </a:solidFill>
          </a:endParaRPr>
        </a:p>
      </dsp:txBody>
      <dsp:txXfrm>
        <a:off x="147571" y="169743"/>
        <a:ext cx="1806428" cy="614123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3C4EA6-4E43-4327-B0E2-C73E19825FA5}">
      <dsp:nvSpPr>
        <dsp:cNvPr id="0" name=""/>
        <dsp:cNvSpPr/>
      </dsp:nvSpPr>
      <dsp:spPr>
        <a:xfrm>
          <a:off x="0" y="0"/>
          <a:ext cx="7992888" cy="2718522"/>
        </a:xfrm>
        <a:prstGeom prst="roundRect">
          <a:avLst/>
        </a:prstGeom>
        <a:gradFill rotWithShape="1">
          <a:gsLst>
            <a:gs pos="0">
              <a:schemeClr val="accent5">
                <a:tint val="92000"/>
                <a:satMod val="170000"/>
              </a:schemeClr>
            </a:gs>
            <a:gs pos="15000">
              <a:schemeClr val="accent5">
                <a:tint val="92000"/>
                <a:shade val="99000"/>
                <a:satMod val="170000"/>
              </a:schemeClr>
            </a:gs>
            <a:gs pos="62000">
              <a:schemeClr val="accent5">
                <a:tint val="96000"/>
                <a:shade val="80000"/>
                <a:satMod val="170000"/>
              </a:schemeClr>
            </a:gs>
            <a:gs pos="97000">
              <a:schemeClr val="accent5">
                <a:tint val="98000"/>
                <a:shade val="63000"/>
                <a:satMod val="170000"/>
              </a:schemeClr>
            </a:gs>
            <a:gs pos="100000">
              <a:schemeClr val="accent5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5400000"/>
          </a:lightRig>
        </a:scene3d>
        <a:sp3d contourW="12700">
          <a:bevelT w="25400" h="50800" prst="angle"/>
          <a:contourClr>
            <a:schemeClr val="accent5"/>
          </a:contourClr>
        </a:sp3d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                                     это свободная деятельность воспитанников в условиях</a:t>
          </a:r>
        </a:p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                               созданной педагогами </a:t>
          </a:r>
          <a:r>
            <a:rPr lang="ru-RU" sz="1800" b="1" kern="1200" dirty="0" smtClean="0"/>
            <a:t>развивающей предметно-</a:t>
          </a:r>
        </a:p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                                     пространственной среды, обеспечивающая выбор</a:t>
          </a:r>
        </a:p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                              </a:t>
          </a:r>
          <a:r>
            <a:rPr lang="ru-RU" sz="1800" b="1" kern="1200" dirty="0" smtClean="0"/>
            <a:t>каждым ребенком деятельности по интересам и</a:t>
          </a:r>
        </a:p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              позволяющая ему взаимодействовать со </a:t>
          </a:r>
        </a:p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                            сверстниками или действовать индивидуально</a:t>
          </a:r>
          <a:endParaRPr lang="ru-RU" sz="1800" b="1" kern="1200" dirty="0"/>
        </a:p>
      </dsp:txBody>
      <dsp:txXfrm>
        <a:off x="132707" y="132707"/>
        <a:ext cx="7727474" cy="2453108"/>
      </dsp:txXfrm>
    </dsp:sp>
    <dsp:sp modelId="{AF6E6AC7-607F-4F5E-AFCF-23CA81CE75FB}">
      <dsp:nvSpPr>
        <dsp:cNvPr id="0" name=""/>
        <dsp:cNvSpPr/>
      </dsp:nvSpPr>
      <dsp:spPr>
        <a:xfrm>
          <a:off x="360073" y="2723215"/>
          <a:ext cx="7305599" cy="2821400"/>
        </a:xfrm>
        <a:prstGeom prst="rect">
          <a:avLst/>
        </a:prstGeom>
        <a:solidFill>
          <a:schemeClr val="accent2"/>
        </a:solidFill>
        <a:ln w="25400" cap="flat" cmpd="sng" algn="ctr">
          <a:solidFill>
            <a:schemeClr val="accent2">
              <a:shade val="50000"/>
            </a:schemeClr>
          </a:solidFill>
          <a:prstDash val="solid"/>
        </a:ln>
        <a:effectLst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242618" tIns="22860" rIns="128016" bIns="2286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800" b="1" kern="1200" dirty="0" smtClean="0"/>
            <a:t>Сюжетно-ролевые, режиссёрские и театрализованные игры</a:t>
          </a:r>
          <a:endParaRPr lang="ru-RU" sz="1800" b="1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800" b="1" kern="1200" dirty="0" smtClean="0"/>
            <a:t>Развивающие и логические игры</a:t>
          </a:r>
          <a:endParaRPr lang="ru-RU" sz="1800" b="1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800" b="1" kern="1200" dirty="0" smtClean="0"/>
            <a:t>Музыкальные игры и импровизации</a:t>
          </a:r>
          <a:endParaRPr lang="ru-RU" sz="1800" b="1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800" b="1" kern="1200" dirty="0" smtClean="0"/>
            <a:t>Речевые игры, игры с буквами, звуками и слогами</a:t>
          </a:r>
          <a:endParaRPr lang="ru-RU" sz="1800" b="1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800" b="1" kern="1200" dirty="0" smtClean="0"/>
            <a:t>Самостоятельная деятельность в центрах активности: книжном уголке, уголке природы и др.</a:t>
          </a:r>
          <a:endParaRPr lang="ru-RU" sz="1800" b="1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800" b="1" kern="1200" dirty="0" smtClean="0"/>
            <a:t>Самостоятельная изобразительная деятельность по выбору детей</a:t>
          </a:r>
          <a:endParaRPr lang="ru-RU" sz="1800" b="1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800" b="1" kern="1200" dirty="0" smtClean="0"/>
            <a:t>Самостоятельные опыты и эксперименты</a:t>
          </a:r>
          <a:endParaRPr lang="ru-RU" sz="1800" b="1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800" b="1" kern="1200" dirty="0" smtClean="0"/>
            <a:t>Ведение календаря природы  и др.</a:t>
          </a:r>
          <a:endParaRPr lang="ru-RU" sz="1800" b="1" kern="1200" dirty="0"/>
        </a:p>
      </dsp:txBody>
      <dsp:txXfrm>
        <a:off x="360073" y="2723215"/>
        <a:ext cx="7305599" cy="282140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10B4E5-56A6-4B53-96DA-823DB0DDF44B}">
      <dsp:nvSpPr>
        <dsp:cNvPr id="0" name=""/>
        <dsp:cNvSpPr/>
      </dsp:nvSpPr>
      <dsp:spPr>
        <a:xfrm rot="16200000">
          <a:off x="-439632" y="789225"/>
          <a:ext cx="4859299" cy="3746804"/>
        </a:xfrm>
        <a:prstGeom prst="round2SameRect">
          <a:avLst>
            <a:gd name="adj1" fmla="val 16670"/>
            <a:gd name="adj2" fmla="val 0"/>
          </a:avLst>
        </a:prstGeom>
        <a:gradFill rotWithShape="1">
          <a:gsLst>
            <a:gs pos="0">
              <a:schemeClr val="accent5">
                <a:tint val="92000"/>
                <a:satMod val="170000"/>
              </a:schemeClr>
            </a:gs>
            <a:gs pos="15000">
              <a:schemeClr val="accent5">
                <a:tint val="92000"/>
                <a:shade val="99000"/>
                <a:satMod val="170000"/>
              </a:schemeClr>
            </a:gs>
            <a:gs pos="62000">
              <a:schemeClr val="accent5">
                <a:tint val="96000"/>
                <a:shade val="80000"/>
                <a:satMod val="170000"/>
              </a:schemeClr>
            </a:gs>
            <a:gs pos="97000">
              <a:schemeClr val="accent5">
                <a:tint val="98000"/>
                <a:shade val="63000"/>
                <a:satMod val="170000"/>
              </a:schemeClr>
            </a:gs>
            <a:gs pos="100000">
              <a:schemeClr val="accent5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5400000"/>
          </a:lightRig>
        </a:scene3d>
        <a:sp3d contourW="12700">
          <a:bevelT w="25400" h="50800" prst="angle"/>
          <a:contourClr>
            <a:schemeClr val="accent5"/>
          </a:contourClr>
        </a:sp3d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  <dsp:txBody>
        <a:bodyPr spcFirstLastPara="0" vert="horz" wrap="square" lIns="60960" tIns="101600" rIns="91440" bIns="101600" numCol="1" spcCol="1270" anchor="t" anchorCtr="0">
          <a:noAutofit/>
        </a:bodyPr>
        <a:lstStyle/>
        <a:p>
          <a:pPr marL="0" marR="0" lvl="0" indent="0" algn="l" defTabSz="711200" rtl="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ru-RU" sz="1600" b="1" kern="1200" dirty="0" smtClean="0">
              <a:solidFill>
                <a:schemeClr val="bg1"/>
              </a:solidFill>
            </a:rPr>
            <a:t>*Индивидуальные беседы, консультации</a:t>
          </a:r>
        </a:p>
        <a:p>
          <a:pPr marL="0" marR="0" lvl="0" indent="0" algn="l" defTabSz="711200" rtl="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ru-RU" sz="1600" b="1" kern="1200" dirty="0" smtClean="0">
              <a:solidFill>
                <a:schemeClr val="bg1"/>
              </a:solidFill>
              <a:latin typeface="Times New Roman"/>
              <a:cs typeface="Times New Roman"/>
            </a:rPr>
            <a:t>*</a:t>
          </a:r>
          <a:r>
            <a:rPr lang="ru-RU" sz="1600" b="1" kern="1200" dirty="0" smtClean="0">
              <a:solidFill>
                <a:schemeClr val="bg1"/>
              </a:solidFill>
            </a:rPr>
            <a:t>Родительские собрания, практикумы, открытые просмотры НОД, мастер-классы</a:t>
          </a:r>
        </a:p>
        <a:p>
          <a:pPr marL="0" marR="0" lvl="0" indent="0" algn="l" defTabSz="711200" rtl="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ru-RU" sz="1600" b="1" kern="1200" dirty="0" smtClean="0">
              <a:solidFill>
                <a:schemeClr val="bg1"/>
              </a:solidFill>
              <a:latin typeface="Times New Roman"/>
              <a:cs typeface="Times New Roman"/>
            </a:rPr>
            <a:t>*</a:t>
          </a:r>
          <a:r>
            <a:rPr lang="ru-RU" sz="1600" b="1" kern="1200" dirty="0" smtClean="0">
              <a:solidFill>
                <a:schemeClr val="bg1"/>
              </a:solidFill>
            </a:rPr>
            <a:t>Работа Совета родителей</a:t>
          </a:r>
        </a:p>
        <a:p>
          <a:pPr marL="0" marR="0" lvl="0" indent="0" algn="l" defTabSz="711200" rtl="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ru-RU" sz="1600" b="1" kern="1200" dirty="0" smtClean="0">
              <a:solidFill>
                <a:schemeClr val="bg1"/>
              </a:solidFill>
              <a:latin typeface="Times New Roman"/>
              <a:cs typeface="Times New Roman"/>
            </a:rPr>
            <a:t>*</a:t>
          </a:r>
          <a:r>
            <a:rPr lang="ru-RU" sz="1600" b="1" kern="1200" dirty="0" smtClean="0">
              <a:solidFill>
                <a:schemeClr val="bg1"/>
              </a:solidFill>
            </a:rPr>
            <a:t>Анкетирование</a:t>
          </a:r>
        </a:p>
        <a:p>
          <a:pPr marL="0" marR="0" lvl="0" indent="0" algn="l" defTabSz="711200" rtl="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ru-RU" sz="1600" b="1" kern="1200" dirty="0" smtClean="0">
              <a:solidFill>
                <a:schemeClr val="bg1"/>
              </a:solidFill>
              <a:latin typeface="Times New Roman"/>
              <a:cs typeface="Times New Roman"/>
            </a:rPr>
            <a:t>*</a:t>
          </a:r>
          <a:r>
            <a:rPr lang="ru-RU" sz="1600" b="1" kern="1200" dirty="0" smtClean="0">
              <a:solidFill>
                <a:schemeClr val="bg1"/>
              </a:solidFill>
            </a:rPr>
            <a:t>Оформление родительских уголков, буклеты, информационные листы, памятки</a:t>
          </a:r>
        </a:p>
        <a:p>
          <a:pPr marL="0" marR="0" lvl="0" indent="0" algn="l" defTabSz="711200" rtl="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ru-RU" sz="1600" b="1" kern="1200" dirty="0" smtClean="0">
              <a:solidFill>
                <a:schemeClr val="bg1"/>
              </a:solidFill>
              <a:latin typeface="Times New Roman"/>
              <a:cs typeface="Times New Roman"/>
            </a:rPr>
            <a:t>*</a:t>
          </a:r>
          <a:r>
            <a:rPr lang="ru-RU" sz="1600" b="1" kern="1200" dirty="0" smtClean="0">
              <a:solidFill>
                <a:schemeClr val="bg1"/>
              </a:solidFill>
            </a:rPr>
            <a:t>Посещение семей, работа медико-педагогического консилиума</a:t>
          </a:r>
        </a:p>
        <a:p>
          <a:pPr marL="0" marR="0" lvl="0" indent="0" algn="l" defTabSz="711200" rtl="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ru-RU" sz="1600" b="1" kern="1200" dirty="0" smtClean="0">
              <a:solidFill>
                <a:schemeClr val="bg1"/>
              </a:solidFill>
              <a:latin typeface="Times New Roman"/>
              <a:cs typeface="Times New Roman"/>
            </a:rPr>
            <a:t>*</a:t>
          </a:r>
          <a:r>
            <a:rPr lang="ru-RU" sz="1600" b="1" kern="1200" dirty="0" smtClean="0">
              <a:solidFill>
                <a:schemeClr val="bg1"/>
              </a:solidFill>
            </a:rPr>
            <a:t>Субботники</a:t>
          </a:r>
        </a:p>
        <a:p>
          <a:pPr marL="0" marR="0" lvl="0" indent="0" algn="l" defTabSz="711200" rtl="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ru-RU" sz="1600" b="1" kern="1200" dirty="0" smtClean="0">
              <a:solidFill>
                <a:schemeClr val="bg1"/>
              </a:solidFill>
            </a:rPr>
            <a:t>*Участие в конкурсах, выставках, акциях</a:t>
          </a:r>
        </a:p>
        <a:p>
          <a:pPr marL="0" marR="0" lvl="0" indent="0" algn="l" defTabSz="711200" rtl="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endParaRPr lang="ru-RU" sz="1600" b="1" kern="1200" dirty="0" smtClean="0">
            <a:solidFill>
              <a:schemeClr val="bg1"/>
            </a:solidFill>
          </a:endParaRPr>
        </a:p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 dirty="0"/>
        </a:p>
      </dsp:txBody>
      <dsp:txXfrm rot="5400000">
        <a:off x="299552" y="415914"/>
        <a:ext cx="3563867" cy="4493425"/>
      </dsp:txXfrm>
    </dsp:sp>
    <dsp:sp modelId="{94BFD423-4CB8-43A5-849F-7676157C6B47}">
      <dsp:nvSpPr>
        <dsp:cNvPr id="0" name=""/>
        <dsp:cNvSpPr/>
      </dsp:nvSpPr>
      <dsp:spPr>
        <a:xfrm rot="5400000">
          <a:off x="3439617" y="637560"/>
          <a:ext cx="4859334" cy="4048384"/>
        </a:xfrm>
        <a:prstGeom prst="round2SameRect">
          <a:avLst>
            <a:gd name="adj1" fmla="val 16670"/>
            <a:gd name="adj2" fmla="val 0"/>
          </a:avLst>
        </a:prstGeom>
        <a:solidFill>
          <a:schemeClr val="accent3"/>
        </a:solidFill>
        <a:ln w="25400" cap="flat" cmpd="sng" algn="ctr">
          <a:solidFill>
            <a:schemeClr val="accent3">
              <a:shade val="50000"/>
            </a:schemeClr>
          </a:solidFill>
          <a:prstDash val="solid"/>
        </a:ln>
        <a:effectLst/>
      </dsp:spPr>
      <dsp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dsp:style>
      <dsp:txBody>
        <a:bodyPr spcFirstLastPara="0" vert="horz" wrap="square" lIns="91440" tIns="101600" rIns="60960" bIns="101600" numCol="1" spcCol="1270" anchor="t" anchorCtr="0">
          <a:noAutofit/>
        </a:bodyPr>
        <a:lstStyle/>
        <a:p>
          <a:pPr marL="0" marR="0" lvl="0" indent="0" algn="l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b="1" kern="1200" dirty="0" smtClean="0">
              <a:solidFill>
                <a:schemeClr val="bg1"/>
              </a:solidFill>
              <a:latin typeface="Times New Roman"/>
              <a:cs typeface="Times New Roman"/>
            </a:rPr>
            <a:t>*</a:t>
          </a:r>
          <a:r>
            <a:rPr lang="ru-RU" sz="1600" b="1" kern="1200" dirty="0" smtClean="0">
              <a:solidFill>
                <a:schemeClr val="bg1"/>
              </a:solidFill>
            </a:rPr>
            <a:t>Подготовка и проведение совместных праздников и досугов, предполагающие совместные выступления детей и родителей</a:t>
          </a:r>
        </a:p>
        <a:p>
          <a:pPr marL="0" marR="0" lvl="0" indent="0" algn="l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b="1" kern="1200" dirty="0" smtClean="0">
              <a:solidFill>
                <a:schemeClr val="bg1"/>
              </a:solidFill>
              <a:latin typeface="Times New Roman"/>
              <a:cs typeface="Times New Roman"/>
            </a:rPr>
            <a:t>*</a:t>
          </a:r>
          <a:r>
            <a:rPr lang="ru-RU" sz="1600" b="1" kern="1200" dirty="0" smtClean="0">
              <a:solidFill>
                <a:schemeClr val="bg1"/>
              </a:solidFill>
            </a:rPr>
            <a:t>Экскурсии с детьми, походы</a:t>
          </a:r>
        </a:p>
        <a:p>
          <a:pPr marL="0" lvl="0" indent="0" algn="l" defTabSz="9144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600" b="1" kern="1200" dirty="0" smtClean="0">
              <a:solidFill>
                <a:schemeClr val="bg1"/>
              </a:solidFill>
              <a:latin typeface="Times New Roman"/>
              <a:cs typeface="Times New Roman"/>
            </a:rPr>
            <a:t>*</a:t>
          </a:r>
          <a:r>
            <a:rPr lang="ru-RU" sz="1600" b="1" kern="1200" dirty="0" smtClean="0">
              <a:solidFill>
                <a:schemeClr val="bg1"/>
              </a:solidFill>
            </a:rPr>
            <a:t>Привлечение родителей к участию в детских познавательно-исследовательских и творческих проектах: сбор информации, подбор вместе с ребёнком наглядного материала для оформления альбома, коллажа и др.</a:t>
          </a:r>
        </a:p>
        <a:p>
          <a:pPr marL="0" lvl="0" indent="0" algn="l" defTabSz="9144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600" b="1" kern="1200" dirty="0" smtClean="0">
              <a:solidFill>
                <a:schemeClr val="bg1"/>
              </a:solidFill>
              <a:latin typeface="Times New Roman"/>
              <a:cs typeface="Times New Roman"/>
            </a:rPr>
            <a:t>*</a:t>
          </a:r>
          <a:r>
            <a:rPr lang="ru-RU" sz="1600" b="1" kern="1200" dirty="0" smtClean="0">
              <a:solidFill>
                <a:schemeClr val="bg1"/>
              </a:solidFill>
            </a:rPr>
            <a:t>Помощь в создании развивающей предметно-пространственной среды в группах и на прогулочных площадках</a:t>
          </a:r>
        </a:p>
        <a:p>
          <a:pPr marL="0" lvl="0" indent="0" algn="l" defTabSz="9144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endParaRPr lang="ru-RU" sz="1200" kern="1200" dirty="0"/>
        </a:p>
      </dsp:txBody>
      <dsp:txXfrm rot="-5400000">
        <a:off x="3845092" y="429747"/>
        <a:ext cx="3850723" cy="4464012"/>
      </dsp:txXfrm>
    </dsp:sp>
    <dsp:sp modelId="{C7F4B3B5-0ED9-4DBD-AB77-1D67BAAB0587}">
      <dsp:nvSpPr>
        <dsp:cNvPr id="0" name=""/>
        <dsp:cNvSpPr/>
      </dsp:nvSpPr>
      <dsp:spPr>
        <a:xfrm rot="20438956">
          <a:off x="2748128" y="-28709"/>
          <a:ext cx="1853579" cy="1691242"/>
        </a:xfrm>
        <a:prstGeom prst="circularArrow">
          <a:avLst>
            <a:gd name="adj1" fmla="val 12500"/>
            <a:gd name="adj2" fmla="val 1142322"/>
            <a:gd name="adj3" fmla="val 20457678"/>
            <a:gd name="adj4" fmla="val 10800000"/>
            <a:gd name="adj5" fmla="val 12500"/>
          </a:avLst>
        </a:prstGeom>
        <a:gradFill rotWithShape="1">
          <a:gsLst>
            <a:gs pos="0">
              <a:schemeClr val="dk1">
                <a:tint val="35000"/>
                <a:satMod val="253000"/>
              </a:schemeClr>
            </a:gs>
            <a:gs pos="50000">
              <a:schemeClr val="dk1">
                <a:tint val="42000"/>
                <a:satMod val="255000"/>
              </a:schemeClr>
            </a:gs>
            <a:gs pos="97000">
              <a:schemeClr val="dk1">
                <a:tint val="53000"/>
                <a:satMod val="260000"/>
              </a:schemeClr>
            </a:gs>
            <a:gs pos="100000">
              <a:schemeClr val="dk1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 w="9525" cap="flat" cmpd="sng" algn="ctr">
          <a:solidFill>
            <a:schemeClr val="dk1"/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</dsp:sp>
    <dsp:sp modelId="{CEEEA11C-42F5-4075-9A15-409D824EE324}">
      <dsp:nvSpPr>
        <dsp:cNvPr id="0" name=""/>
        <dsp:cNvSpPr/>
      </dsp:nvSpPr>
      <dsp:spPr>
        <a:xfrm rot="11593358">
          <a:off x="2682141" y="3716986"/>
          <a:ext cx="1854496" cy="1773473"/>
        </a:xfrm>
        <a:prstGeom prst="circularArrow">
          <a:avLst>
            <a:gd name="adj1" fmla="val 12500"/>
            <a:gd name="adj2" fmla="val 1142322"/>
            <a:gd name="adj3" fmla="val 20457678"/>
            <a:gd name="adj4" fmla="val 10800000"/>
            <a:gd name="adj5" fmla="val 12500"/>
          </a:avLst>
        </a:prstGeom>
        <a:gradFill rotWithShape="1">
          <a:gsLst>
            <a:gs pos="0">
              <a:schemeClr val="dk1">
                <a:tint val="35000"/>
                <a:satMod val="253000"/>
              </a:schemeClr>
            </a:gs>
            <a:gs pos="50000">
              <a:schemeClr val="dk1">
                <a:tint val="42000"/>
                <a:satMod val="255000"/>
              </a:schemeClr>
            </a:gs>
            <a:gs pos="97000">
              <a:schemeClr val="dk1">
                <a:tint val="53000"/>
                <a:satMod val="260000"/>
              </a:schemeClr>
            </a:gs>
            <a:gs pos="100000">
              <a:schemeClr val="dk1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 w="9525" cap="flat" cmpd="sng" algn="ctr">
          <a:solidFill>
            <a:schemeClr val="dk1"/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9/layout/ReverseList">
  <dgm:title val=""/>
  <dgm:desc val=""/>
  <dgm:catLst>
    <dgm:cat type="relationship" pri="38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clrData>
  <dgm:layoutNode name="Name0">
    <dgm:varLst>
      <dgm:chMax val="2"/>
      <dgm:chPref val="2"/>
      <dgm:animLvl val="lvl"/>
    </dgm:varLst>
    <dgm:choose name="Name1">
      <dgm:if name="Name2" axis="ch" ptType="node" func="cnt" op="lte" val="1">
        <dgm:alg type="composite">
          <dgm:param type="ar" val="0.9993"/>
        </dgm:alg>
      </dgm:if>
      <dgm:else name="Name3">
        <dgm:alg type="composite">
          <dgm:param type="ar" val="0.8036"/>
        </dgm:alg>
      </dgm:else>
    </dgm:choose>
    <dgm:shape xmlns:r="http://schemas.openxmlformats.org/officeDocument/2006/relationships" r:blip="">
      <dgm:adjLst/>
    </dgm:shape>
    <dgm:choose name="Name4">
      <dgm:if name="Name5" axis="ch" ptType="node" func="cnt" op="lte" val="1">
        <dgm:constrLst>
          <dgm:constr type="primFontSz" for="des" ptType="node" op="equ" val="65"/>
          <dgm:constr type="l" for="ch" forName="LeftNode" refType="w" fact="0"/>
          <dgm:constr type="t" for="ch" forName="LeftNode" refType="h" fact="0.25"/>
          <dgm:constr type="w" for="ch" forName="LeftNode" refType="w" fact="0.5"/>
          <dgm:constr type="h" for="ch" forName="LeftNode" refType="h"/>
          <dgm:constr type="l" for="ch" forName="LeftText" refType="w" fact="0"/>
          <dgm:constr type="t" for="ch" forName="LeftText" refType="h" fact="0.25"/>
          <dgm:constr type="w" for="ch" forName="LeftText" refType="w" fact="0.5"/>
          <dgm:constr type="h" for="ch" forName="LeftText" refType="h"/>
        </dgm:constrLst>
      </dgm:if>
      <dgm:else name="Name6">
        <dgm:constrLst>
          <dgm:constr type="primFontSz" for="des" ptType="node" op="equ" val="65"/>
          <dgm:constr type="l" for="ch" forName="LeftNode" refType="w" fact="0"/>
          <dgm:constr type="t" for="ch" forName="LeftNode" refType="h" fact="0.1786"/>
          <dgm:constr type="w" for="ch" forName="LeftNode" refType="w" fact="0.4889"/>
          <dgm:constr type="h" for="ch" forName="LeftNode" refType="h" fact="0.6429"/>
          <dgm:constr type="l" for="ch" forName="LeftText" refType="w" fact="0"/>
          <dgm:constr type="t" for="ch" forName="LeftText" refType="h" fact="0.1786"/>
          <dgm:constr type="w" for="ch" forName="LeftText" refType="w" fact="0.4889"/>
          <dgm:constr type="h" for="ch" forName="LeftText" refType="h" fact="0.6429"/>
          <dgm:constr type="l" for="ch" forName="RightNode" refType="w" fact="0.5111"/>
          <dgm:constr type="t" for="ch" forName="RightNode" refType="h" fact="0.1786"/>
          <dgm:constr type="w" for="ch" forName="RightNode" refType="w" fact="0.4889"/>
          <dgm:constr type="h" for="ch" forName="RightNode" refType="h" fact="0.6429"/>
          <dgm:constr type="l" for="ch" forName="RightText" refType="w" fact="0.5111"/>
          <dgm:constr type="t" for="ch" forName="RightText" refType="h" fact="0.1786"/>
          <dgm:constr type="w" for="ch" forName="RightText" refType="w" fact="0.4889"/>
          <dgm:constr type="h" for="ch" forName="RightText" refType="h" fact="0.6429"/>
          <dgm:constr type="l" for="ch" forName="TopArrow" refType="w" fact="0.2444"/>
          <dgm:constr type="t" for="ch" forName="TopArrow" refType="h" fact="0"/>
          <dgm:constr type="w" for="ch" forName="TopArrow" refType="w" fact="0.5111"/>
          <dgm:constr type="h" for="ch" forName="TopArrow" refType="h" fact="0.4107"/>
          <dgm:constr type="l" for="ch" forName="BottomArrow" refType="w" fact="0.2444"/>
          <dgm:constr type="t" for="ch" forName="BottomArrow" refType="h" fact="0.5893"/>
          <dgm:constr type="w" for="ch" forName="BottomArrow" refType="w" fact="0.5111"/>
          <dgm:constr type="h" for="ch" forName="BottomArrow" refType="h" fact="0.4107"/>
        </dgm:constrLst>
      </dgm:else>
    </dgm:choose>
    <dgm:choose name="Name7">
      <dgm:if name="Name8" axis="ch" ptType="node" func="cnt" op="gte" val="1">
        <dgm:layoutNode name="LeftText" styleLbl="revTx" moveWith="LeftNode">
          <dgm:varLst>
            <dgm:bulletEnabled val="1"/>
          </dgm:varLst>
          <dgm:alg type="tx">
            <dgm:param type="txAnchorVert" val="t"/>
            <dgm:param type="parTxLTRAlign" val="l"/>
          </dgm:alg>
          <dgm:choose name="Name9">
            <dgm:if name="Name10" axis="ch" ptType="node" func="cnt" op="lte" val="1">
              <dgm:shape xmlns:r="http://schemas.openxmlformats.org/officeDocument/2006/relationships" type="round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5"/>
                <dgm:constr type="bMarg" refType="primFontSz" fact="0.5"/>
              </dgm:constrLst>
            </dgm:if>
            <dgm:else name="Name11">
              <dgm:shape xmlns:r="http://schemas.openxmlformats.org/officeDocument/2006/relationships" rot="270" type="round2Same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45"/>
                <dgm:constr type="tMarg" refType="primFontSz" fact="0.5"/>
                <dgm:constr type="bMarg" refType="primFontSz" fact="0.5"/>
              </dgm:constrLst>
            </dgm:else>
          </dgm:choose>
          <dgm:ruleLst>
            <dgm:rule type="primFontSz" val="5" fact="NaN" max="NaN"/>
          </dgm:ruleLst>
        </dgm:layoutNode>
        <dgm:layoutNode name="LeftNode" styleLbl="bgImgPlace1">
          <dgm:varLst>
            <dgm:chMax val="2"/>
            <dgm:chPref val="2"/>
          </dgm:varLst>
          <dgm:alg type="sp"/>
          <dgm:choose name="Name12">
            <dgm:if name="Name13" axis="ch" ptType="node" func="cnt" op="lte" val="1">
              <dgm:shape xmlns:r="http://schemas.openxmlformats.org/officeDocument/2006/relationships" type="roundRect" r:blip="">
                <dgm:adjLst>
                  <dgm:adj idx="1" val="0.1667"/>
                  <dgm:adj idx="2" val="0"/>
                </dgm:adjLst>
              </dgm:shape>
            </dgm:if>
            <dgm:else name="Name14">
              <dgm:shape xmlns:r="http://schemas.openxmlformats.org/officeDocument/2006/relationships" rot="270" type="round2SameRect" r:blip="">
                <dgm:adjLst>
                  <dgm:adj idx="1" val="0.1667"/>
                  <dgm:adj idx="2" val="0"/>
                </dgm:adjLst>
              </dgm:shape>
            </dgm:else>
          </dgm:choose>
          <dgm:presOf axis="ch desOrSelf" ptType="node node" st="1 1" cnt="1 0"/>
        </dgm:layoutNode>
        <dgm:choose name="Name15">
          <dgm:if name="Name16" axis="ch" ptType="node" func="cnt" op="gte" val="2">
            <dgm:layoutNode name="RightText" styleLbl="revTx" moveWith="RightNode">
              <dgm:varLst>
                <dgm:bulletEnabled val="1"/>
              </dgm:varLst>
              <dgm:alg type="tx">
                <dgm:param type="txAnchorVert" val="t"/>
                <dgm:param type="parTxLTRAlign" val="l"/>
              </dgm:alg>
              <dgm:shape xmlns:r="http://schemas.openxmlformats.org/officeDocument/2006/relationships" rot="90" type="round2Same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2 1" cnt="1 0"/>
              <dgm:constrLst>
                <dgm:constr type="lMarg" refType="primFontSz" fact="0.45"/>
                <dgm:constr type="rMarg" refType="primFontSz" fact="0.3"/>
                <dgm:constr type="tMarg" refType="primFontSz" fact="0.5"/>
                <dgm:constr type="bMarg" refType="primFontSz" fact="0.5"/>
              </dgm:constrLst>
              <dgm:ruleLst>
                <dgm:rule type="primFontSz" val="5" fact="NaN" max="NaN"/>
              </dgm:ruleLst>
            </dgm:layoutNode>
            <dgm:layoutNode name="RightNode" styleLbl="bgImgPlace1">
              <dgm:varLst>
                <dgm:chMax val="0"/>
                <dgm:chPref val="0"/>
              </dgm:varLst>
              <dgm:alg type="sp"/>
              <dgm:shape xmlns:r="http://schemas.openxmlformats.org/officeDocument/2006/relationships" rot="90" type="round2SameRect" r:blip="">
                <dgm:adjLst>
                  <dgm:adj idx="1" val="0.1667"/>
                  <dgm:adj idx="2" val="0"/>
                </dgm:adjLst>
              </dgm:shape>
              <dgm:presOf axis="ch desOrSelf" ptType="node node" st="2 1" cnt="1 0"/>
            </dgm:layoutNode>
            <dgm:layoutNode name="TopArrow">
              <dgm:alg type="sp"/>
              <dgm:shape xmlns:r="http://schemas.openxmlformats.org/officeDocument/2006/relationships" type="circularArrow" r:blip="">
                <dgm:adjLst>
                  <dgm:adj idx="1" val="0.125"/>
                  <dgm:adj idx="2" val="19.0387"/>
                  <dgm:adj idx="3" val="-19.0387"/>
                  <dgm:adj idx="4" val="180"/>
                  <dgm:adj idx="5" val="0.125"/>
                </dgm:adjLst>
              </dgm:shape>
              <dgm:presOf/>
            </dgm:layoutNode>
            <dgm:layoutNode name="BottomArrow">
              <dgm:alg type="sp"/>
              <dgm:shape xmlns:r="http://schemas.openxmlformats.org/officeDocument/2006/relationships" rot="180" type="circularArrow" r:blip="">
                <dgm:adjLst>
                  <dgm:adj idx="1" val="0.125"/>
                  <dgm:adj idx="2" val="19.0387"/>
                  <dgm:adj idx="3" val="-19.0387"/>
                  <dgm:adj idx="4" val="180"/>
                  <dgm:adj idx="5" val="0.125"/>
                </dgm:adjLst>
              </dgm:shape>
              <dgm:presOf/>
            </dgm:layoutNode>
          </dgm:if>
          <dgm:else name="Name17"/>
        </dgm:choose>
      </dgm:if>
      <dgm:else name="Name1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856B78-EDF5-494B-B40E-CFFDBD0C56B8}" type="datetimeFigureOut">
              <a:rPr lang="ru-RU" smtClean="0"/>
              <a:t>22.11.2018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1A9DAB-5FB4-473D-95B1-BD0E4DEA42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13100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31915410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smtClean="0"/>
              <a:t>Для успешной реализации любой программы необходима подготовка педагогических кадров. Институт системно-деятельностной педагогики предлагает </a:t>
            </a:r>
            <a:r>
              <a:rPr lang="ru-RU" b="1" smtClean="0"/>
              <a:t>многоуровневую систему подготовки педагогических кадров</a:t>
            </a:r>
            <a:r>
              <a:rPr lang="ru-RU" smtClean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7615610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14146782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9904633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36484605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24183886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38837452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42117035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11574570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23961037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22.11.2018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22.11.2018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86689B-B314-450C-86F0-7202D876593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5436865"/>
      </p:ext>
    </p:extLst>
  </p:cSld>
  <p:clrMapOvr>
    <a:masterClrMapping/>
  </p:clrMapOvr>
  <p:transition/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43B2A7-2435-48FB-96D6-541D67EE2EC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7055133"/>
      </p:ext>
    </p:extLst>
  </p:cSld>
  <p:clrMapOvr>
    <a:masterClrMapping/>
  </p:clrMapOvr>
  <p:transition/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C03BBB-EF6F-4A96-8226-5011C500BDB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3543119"/>
      </p:ext>
    </p:extLst>
  </p:cSld>
  <p:clrMapOvr>
    <a:masterClrMapping/>
  </p:clrMapOvr>
  <p:transition/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4538A0-0832-462E-80AA-0E879B3199C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7796021"/>
      </p:ext>
    </p:extLst>
  </p:cSld>
  <p:clrMapOvr>
    <a:masterClrMapping/>
  </p:clrMapOvr>
  <p:transition/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551D12-3860-4FAE-B88E-2C18063922E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9349884"/>
      </p:ext>
    </p:extLst>
  </p:cSld>
  <p:clrMapOvr>
    <a:masterClrMapping/>
  </p:clrMapOvr>
  <p:transition/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2A4AAE-4150-4B6E-AFF1-8D6BBC9070E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4878048"/>
      </p:ext>
    </p:extLst>
  </p:cSld>
  <p:clrMapOvr>
    <a:masterClrMapping/>
  </p:clrMapOvr>
  <p:transition/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B61B28-C876-4E87-BF5A-F943DE84F89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159349"/>
      </p:ext>
    </p:extLst>
  </p:cSld>
  <p:clrMapOvr>
    <a:masterClrMapping/>
  </p:clrMapOvr>
  <p:transition/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87C4D4-51BE-4EFF-AECF-AFCAA698889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5595599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22.11.2018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C694A7-403E-40F9-A0C6-CAC72048303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1914763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3C1790-8795-49AB-9594-53F063F95BB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7305567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CA3C75-91A2-4CFB-A04C-BC034E59918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0633350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BBF629-81BA-4BD2-964E-EBFF932FF4C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6979908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86689B-B314-450C-86F0-7202D876593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8031953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43B2A7-2435-48FB-96D6-541D67EE2EC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4175808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C03BBB-EF6F-4A96-8226-5011C500BDB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0239324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4538A0-0832-462E-80AA-0E879B3199C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7856774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22.11.2018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551D12-3860-4FAE-B88E-2C18063922E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5303294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2A4AAE-4150-4B6E-AFF1-8D6BBC9070E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0414452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B61B28-C876-4E87-BF5A-F943DE84F89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4914581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87C4D4-51BE-4EFF-AECF-AFCAA698889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3976857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C694A7-403E-40F9-A0C6-CAC72048303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1691702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3C1790-8795-49AB-9594-53F063F95BB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1664059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CA3C75-91A2-4CFB-A04C-BC034E59918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6609787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BBF629-81BA-4BD2-964E-EBFF932FF4C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7413477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86689B-B314-450C-86F0-7202D876593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4040067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43B2A7-2435-48FB-96D6-541D67EE2EC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0715082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22.11.2018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C03BBB-EF6F-4A96-8226-5011C500BDB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2837421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4538A0-0832-462E-80AA-0E879B3199C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2023688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551D12-3860-4FAE-B88E-2C18063922E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1949302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2A4AAE-4150-4B6E-AFF1-8D6BBC9070E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714815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B61B28-C876-4E87-BF5A-F943DE84F89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1772061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87C4D4-51BE-4EFF-AECF-AFCAA698889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6809246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C694A7-403E-40F9-A0C6-CAC72048303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0830941"/>
      </p:ext>
    </p:extLst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3C1790-8795-49AB-9594-53F063F95BB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987022"/>
      </p:ext>
    </p:extLst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CA3C75-91A2-4CFB-A04C-BC034E59918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3228242"/>
      </p:ext>
    </p:extLst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BBF629-81BA-4BD2-964E-EBFF932FF4C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5538495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22.11.2018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86689B-B314-450C-86F0-7202D876593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435723"/>
      </p:ext>
    </p:extLst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43B2A7-2435-48FB-96D6-541D67EE2EC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1307276"/>
      </p:ext>
    </p:extLst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C03BBB-EF6F-4A96-8226-5011C500BDB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2243307"/>
      </p:ext>
    </p:extLst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4538A0-0832-462E-80AA-0E879B3199C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7410557"/>
      </p:ext>
    </p:extLst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551D12-3860-4FAE-B88E-2C18063922E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2366095"/>
      </p:ext>
    </p:extLst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2A4AAE-4150-4B6E-AFF1-8D6BBC9070E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5898184"/>
      </p:ext>
    </p:extLst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B61B28-C876-4E87-BF5A-F943DE84F89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0024266"/>
      </p:ext>
    </p:extLst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87C4D4-51BE-4EFF-AECF-AFCAA698889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5645389"/>
      </p:ext>
    </p:extLst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C694A7-403E-40F9-A0C6-CAC72048303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3557639"/>
      </p:ext>
    </p:extLst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3C1790-8795-49AB-9594-53F063F95BB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6834948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22.11.2018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CA3C75-91A2-4CFB-A04C-BC034E59918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2805635"/>
      </p:ext>
    </p:extLst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BBF629-81BA-4BD2-964E-EBFF932FF4C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8522379"/>
      </p:ext>
    </p:extLst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86689B-B314-450C-86F0-7202D876593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9680269"/>
      </p:ext>
    </p:extLst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43B2A7-2435-48FB-96D6-541D67EE2EC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8015127"/>
      </p:ext>
    </p:extLst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C03BBB-EF6F-4A96-8226-5011C500BDB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6677009"/>
      </p:ext>
    </p:extLst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4538A0-0832-462E-80AA-0E879B3199C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381048"/>
      </p:ext>
    </p:extLst>
  </p:cSld>
  <p:clrMapOvr>
    <a:masterClrMapping/>
  </p:clrMapOvr>
  <p:transition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551D12-3860-4FAE-B88E-2C18063922E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8454941"/>
      </p:ext>
    </p:extLst>
  </p:cSld>
  <p:clrMapOvr>
    <a:masterClrMapping/>
  </p:clrMapOvr>
  <p:transition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2A4AAE-4150-4B6E-AFF1-8D6BBC9070E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8526284"/>
      </p:ext>
    </p:extLst>
  </p:cSld>
  <p:clrMapOvr>
    <a:masterClrMapping/>
  </p:clrMapOvr>
  <p:transition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B61B28-C876-4E87-BF5A-F943DE84F89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9844040"/>
      </p:ext>
    </p:extLst>
  </p:cSld>
  <p:clrMapOvr>
    <a:masterClrMapping/>
  </p:clrMapOvr>
  <p:transition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87C4D4-51BE-4EFF-AECF-AFCAA698889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2939109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22.11.2018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C694A7-403E-40F9-A0C6-CAC72048303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7212246"/>
      </p:ext>
    </p:extLst>
  </p:cSld>
  <p:clrMapOvr>
    <a:masterClrMapping/>
  </p:clrMapOvr>
  <p:transition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3C1790-8795-49AB-9594-53F063F95BB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2508638"/>
      </p:ext>
    </p:extLst>
  </p:cSld>
  <p:clrMapOvr>
    <a:masterClrMapping/>
  </p:clrMapOvr>
  <p:transition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CA3C75-91A2-4CFB-A04C-BC034E59918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9800004"/>
      </p:ext>
    </p:extLst>
  </p:cSld>
  <p:clrMapOvr>
    <a:masterClrMapping/>
  </p:clrMapOvr>
  <p:transition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BBF629-81BA-4BD2-964E-EBFF932FF4C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2132740"/>
      </p:ext>
    </p:extLst>
  </p:cSld>
  <p:clrMapOvr>
    <a:masterClrMapping/>
  </p:clrMapOvr>
  <p:transition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86689B-B314-450C-86F0-7202D876593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4436663"/>
      </p:ext>
    </p:extLst>
  </p:cSld>
  <p:clrMapOvr>
    <a:masterClrMapping/>
  </p:clrMapOvr>
  <p:transition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43B2A7-2435-48FB-96D6-541D67EE2EC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0688106"/>
      </p:ext>
    </p:extLst>
  </p:cSld>
  <p:clrMapOvr>
    <a:masterClrMapping/>
  </p:clrMapOvr>
  <p:transition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C03BBB-EF6F-4A96-8226-5011C500BDB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1446391"/>
      </p:ext>
    </p:extLst>
  </p:cSld>
  <p:clrMapOvr>
    <a:masterClrMapping/>
  </p:clrMapOvr>
  <p:transition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4538A0-0832-462E-80AA-0E879B3199C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7687831"/>
      </p:ext>
    </p:extLst>
  </p:cSld>
  <p:clrMapOvr>
    <a:masterClrMapping/>
  </p:clrMapOvr>
  <p:transition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551D12-3860-4FAE-B88E-2C18063922E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062866"/>
      </p:ext>
    </p:extLst>
  </p:cSld>
  <p:clrMapOvr>
    <a:masterClrMapping/>
  </p:clrMapOvr>
  <p:transition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2A4AAE-4150-4B6E-AFF1-8D6BBC9070E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7184939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22.11.2018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B61B28-C876-4E87-BF5A-F943DE84F89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0936889"/>
      </p:ext>
    </p:extLst>
  </p:cSld>
  <p:clrMapOvr>
    <a:masterClrMapping/>
  </p:clrMapOvr>
  <p:transition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87C4D4-51BE-4EFF-AECF-AFCAA698889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516993"/>
      </p:ext>
    </p:extLst>
  </p:cSld>
  <p:clrMapOvr>
    <a:masterClrMapping/>
  </p:clrMapOvr>
  <p:transition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C694A7-403E-40F9-A0C6-CAC72048303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8907999"/>
      </p:ext>
    </p:extLst>
  </p:cSld>
  <p:clrMapOvr>
    <a:masterClrMapping/>
  </p:clrMapOvr>
  <p:transition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3C1790-8795-49AB-9594-53F063F95BB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9170688"/>
      </p:ext>
    </p:extLst>
  </p:cSld>
  <p:clrMapOvr>
    <a:masterClrMapping/>
  </p:clrMapOvr>
  <p:transition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CA3C75-91A2-4CFB-A04C-BC034E59918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8089398"/>
      </p:ext>
    </p:extLst>
  </p:cSld>
  <p:clrMapOvr>
    <a:masterClrMapping/>
  </p:clrMapOvr>
  <p:transition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BBF629-81BA-4BD2-964E-EBFF932FF4C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5424180"/>
      </p:ext>
    </p:extLst>
  </p:cSld>
  <p:clrMapOvr>
    <a:masterClrMapping/>
  </p:clrMapOvr>
  <p:transition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86689B-B314-450C-86F0-7202D876593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5826478"/>
      </p:ext>
    </p:extLst>
  </p:cSld>
  <p:clrMapOvr>
    <a:masterClrMapping/>
  </p:clrMapOvr>
  <p:transition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43B2A7-2435-48FB-96D6-541D67EE2EC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3000540"/>
      </p:ext>
    </p:extLst>
  </p:cSld>
  <p:clrMapOvr>
    <a:masterClrMapping/>
  </p:clrMapOvr>
  <p:transition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C03BBB-EF6F-4A96-8226-5011C500BDB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9644425"/>
      </p:ext>
    </p:extLst>
  </p:cSld>
  <p:clrMapOvr>
    <a:masterClrMapping/>
  </p:clrMapOvr>
  <p:transition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4538A0-0832-462E-80AA-0E879B3199C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1409565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22.11.2018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551D12-3860-4FAE-B88E-2C18063922E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1085078"/>
      </p:ext>
    </p:extLst>
  </p:cSld>
  <p:clrMapOvr>
    <a:masterClrMapping/>
  </p:clrMapOvr>
  <p:transition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2A4AAE-4150-4B6E-AFF1-8D6BBC9070E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0155556"/>
      </p:ext>
    </p:extLst>
  </p:cSld>
  <p:clrMapOvr>
    <a:masterClrMapping/>
  </p:clrMapOvr>
  <p:transition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B61B28-C876-4E87-BF5A-F943DE84F89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6812509"/>
      </p:ext>
    </p:extLst>
  </p:cSld>
  <p:clrMapOvr>
    <a:masterClrMapping/>
  </p:clrMapOvr>
  <p:transition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87C4D4-51BE-4EFF-AECF-AFCAA698889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9964271"/>
      </p:ext>
    </p:extLst>
  </p:cSld>
  <p:clrMapOvr>
    <a:masterClrMapping/>
  </p:clrMapOvr>
  <p:transition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C694A7-403E-40F9-A0C6-CAC72048303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3499894"/>
      </p:ext>
    </p:extLst>
  </p:cSld>
  <p:clrMapOvr>
    <a:masterClrMapping/>
  </p:clrMapOvr>
  <p:transition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3C1790-8795-49AB-9594-53F063F95BB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725218"/>
      </p:ext>
    </p:extLst>
  </p:cSld>
  <p:clrMapOvr>
    <a:masterClrMapping/>
  </p:clrMapOvr>
  <p:transition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CA3C75-91A2-4CFB-A04C-BC034E59918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057219"/>
      </p:ext>
    </p:extLst>
  </p:cSld>
  <p:clrMapOvr>
    <a:masterClrMapping/>
  </p:clrMapOvr>
  <p:transition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BBF629-81BA-4BD2-964E-EBFF932FF4C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3570735"/>
      </p:ext>
    </p:extLst>
  </p:cSld>
  <p:clrMapOvr>
    <a:masterClrMapping/>
  </p:clrMapOvr>
  <p:transition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86689B-B314-450C-86F0-7202D876593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0446769"/>
      </p:ext>
    </p:extLst>
  </p:cSld>
  <p:clrMapOvr>
    <a:masterClrMapping/>
  </p:clrMapOvr>
  <p:transition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43B2A7-2435-48FB-96D6-541D67EE2EC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4169269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22.11.2018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C03BBB-EF6F-4A96-8226-5011C500BDB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9536845"/>
      </p:ext>
    </p:extLst>
  </p:cSld>
  <p:clrMapOvr>
    <a:masterClrMapping/>
  </p:clrMapOvr>
  <p:transition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4538A0-0832-462E-80AA-0E879B3199C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0296553"/>
      </p:ext>
    </p:extLst>
  </p:cSld>
  <p:clrMapOvr>
    <a:masterClrMapping/>
  </p:clrMapOvr>
  <p:transition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551D12-3860-4FAE-B88E-2C18063922E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4081484"/>
      </p:ext>
    </p:extLst>
  </p:cSld>
  <p:clrMapOvr>
    <a:masterClrMapping/>
  </p:clrMapOvr>
  <p:transition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2A4AAE-4150-4B6E-AFF1-8D6BBC9070E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6795857"/>
      </p:ext>
    </p:extLst>
  </p:cSld>
  <p:clrMapOvr>
    <a:masterClrMapping/>
  </p:clrMapOvr>
  <p:transition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B61B28-C876-4E87-BF5A-F943DE84F89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9329057"/>
      </p:ext>
    </p:extLst>
  </p:cSld>
  <p:clrMapOvr>
    <a:masterClrMapping/>
  </p:clrMapOvr>
  <p:transition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87C4D4-51BE-4EFF-AECF-AFCAA698889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1421906"/>
      </p:ext>
    </p:extLst>
  </p:cSld>
  <p:clrMapOvr>
    <a:masterClrMapping/>
  </p:clrMapOvr>
  <p:transition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C694A7-403E-40F9-A0C6-CAC72048303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6377875"/>
      </p:ext>
    </p:extLst>
  </p:cSld>
  <p:clrMapOvr>
    <a:masterClrMapping/>
  </p:clrMapOvr>
  <p:transition/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3C1790-8795-49AB-9594-53F063F95BB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4681885"/>
      </p:ext>
    </p:extLst>
  </p:cSld>
  <p:clrMapOvr>
    <a:masterClrMapping/>
  </p:clrMapOvr>
  <p:transition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CA3C75-91A2-4CFB-A04C-BC034E59918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6764815"/>
      </p:ext>
    </p:extLst>
  </p:cSld>
  <p:clrMapOvr>
    <a:masterClrMapping/>
  </p:clrMapOvr>
  <p:transition/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BBF629-81BA-4BD2-964E-EBFF932FF4C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6875589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slideLayout" Target="../slideLayouts/slideLayout59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12" Type="http://schemas.openxmlformats.org/officeDocument/2006/relationships/slideLayout" Target="../slideLayouts/slideLayout71.xml"/><Relationship Id="rId2" Type="http://schemas.openxmlformats.org/officeDocument/2006/relationships/slideLayout" Target="../slideLayouts/slideLayout61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9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4.xml"/><Relationship Id="rId7" Type="http://schemas.openxmlformats.org/officeDocument/2006/relationships/slideLayout" Target="../slideLayouts/slideLayout78.xml"/><Relationship Id="rId12" Type="http://schemas.openxmlformats.org/officeDocument/2006/relationships/slideLayout" Target="../slideLayouts/slideLayout83.xml"/><Relationship Id="rId2" Type="http://schemas.openxmlformats.org/officeDocument/2006/relationships/slideLayout" Target="../slideLayouts/slideLayout73.xml"/><Relationship Id="rId1" Type="http://schemas.openxmlformats.org/officeDocument/2006/relationships/slideLayout" Target="../slideLayouts/slideLayout72.xml"/><Relationship Id="rId6" Type="http://schemas.openxmlformats.org/officeDocument/2006/relationships/slideLayout" Target="../slideLayouts/slideLayout77.xml"/><Relationship Id="rId11" Type="http://schemas.openxmlformats.org/officeDocument/2006/relationships/slideLayout" Target="../slideLayouts/slideLayout82.xml"/><Relationship Id="rId5" Type="http://schemas.openxmlformats.org/officeDocument/2006/relationships/slideLayout" Target="../slideLayouts/slideLayout76.xml"/><Relationship Id="rId10" Type="http://schemas.openxmlformats.org/officeDocument/2006/relationships/slideLayout" Target="../slideLayouts/slideLayout81.xml"/><Relationship Id="rId4" Type="http://schemas.openxmlformats.org/officeDocument/2006/relationships/slideLayout" Target="../slideLayouts/slideLayout75.xml"/><Relationship Id="rId9" Type="http://schemas.openxmlformats.org/officeDocument/2006/relationships/slideLayout" Target="../slideLayouts/slideLayout80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1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86.xml"/><Relationship Id="rId7" Type="http://schemas.openxmlformats.org/officeDocument/2006/relationships/slideLayout" Target="../slideLayouts/slideLayout90.xml"/><Relationship Id="rId12" Type="http://schemas.openxmlformats.org/officeDocument/2006/relationships/slideLayout" Target="../slideLayouts/slideLayout95.xml"/><Relationship Id="rId2" Type="http://schemas.openxmlformats.org/officeDocument/2006/relationships/slideLayout" Target="../slideLayouts/slideLayout85.xml"/><Relationship Id="rId1" Type="http://schemas.openxmlformats.org/officeDocument/2006/relationships/slideLayout" Target="../slideLayouts/slideLayout84.xml"/><Relationship Id="rId6" Type="http://schemas.openxmlformats.org/officeDocument/2006/relationships/slideLayout" Target="../slideLayouts/slideLayout89.xml"/><Relationship Id="rId11" Type="http://schemas.openxmlformats.org/officeDocument/2006/relationships/slideLayout" Target="../slideLayouts/slideLayout94.xml"/><Relationship Id="rId5" Type="http://schemas.openxmlformats.org/officeDocument/2006/relationships/slideLayout" Target="../slideLayouts/slideLayout88.xml"/><Relationship Id="rId10" Type="http://schemas.openxmlformats.org/officeDocument/2006/relationships/slideLayout" Target="../slideLayouts/slideLayout93.xml"/><Relationship Id="rId4" Type="http://schemas.openxmlformats.org/officeDocument/2006/relationships/slideLayout" Target="../slideLayouts/slideLayout87.xml"/><Relationship Id="rId9" Type="http://schemas.openxmlformats.org/officeDocument/2006/relationships/slideLayout" Target="../slideLayouts/slideLayout92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3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98.xml"/><Relationship Id="rId7" Type="http://schemas.openxmlformats.org/officeDocument/2006/relationships/slideLayout" Target="../slideLayouts/slideLayout102.xml"/><Relationship Id="rId12" Type="http://schemas.openxmlformats.org/officeDocument/2006/relationships/slideLayout" Target="../slideLayouts/slideLayout107.xml"/><Relationship Id="rId2" Type="http://schemas.openxmlformats.org/officeDocument/2006/relationships/slideLayout" Target="../slideLayouts/slideLayout97.xml"/><Relationship Id="rId1" Type="http://schemas.openxmlformats.org/officeDocument/2006/relationships/slideLayout" Target="../slideLayouts/slideLayout96.xml"/><Relationship Id="rId6" Type="http://schemas.openxmlformats.org/officeDocument/2006/relationships/slideLayout" Target="../slideLayouts/slideLayout101.xml"/><Relationship Id="rId11" Type="http://schemas.openxmlformats.org/officeDocument/2006/relationships/slideLayout" Target="../slideLayouts/slideLayout106.xml"/><Relationship Id="rId5" Type="http://schemas.openxmlformats.org/officeDocument/2006/relationships/slideLayout" Target="../slideLayouts/slideLayout100.xml"/><Relationship Id="rId10" Type="http://schemas.openxmlformats.org/officeDocument/2006/relationships/slideLayout" Target="../slideLayouts/slideLayout105.xml"/><Relationship Id="rId4" Type="http://schemas.openxmlformats.org/officeDocument/2006/relationships/slideLayout" Target="../slideLayouts/slideLayout99.xml"/><Relationship Id="rId9" Type="http://schemas.openxmlformats.org/officeDocument/2006/relationships/slideLayout" Target="../slideLayouts/slideLayout10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22.11.2018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1D5"/>
            </a:gs>
            <a:gs pos="50000">
              <a:srgbClr val="FFFFFF"/>
            </a:gs>
            <a:gs pos="100000">
              <a:srgbClr val="FFF1D5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573F937-F7D1-41D1-8C2E-A2CDCC780947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20240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1D5"/>
            </a:gs>
            <a:gs pos="50000">
              <a:srgbClr val="FFFFFF"/>
            </a:gs>
            <a:gs pos="100000">
              <a:srgbClr val="FFF1D5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573F937-F7D1-41D1-8C2E-A2CDCC780947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31648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1D5"/>
            </a:gs>
            <a:gs pos="50000">
              <a:srgbClr val="FFFFFF"/>
            </a:gs>
            <a:gs pos="100000">
              <a:srgbClr val="FFF1D5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573F937-F7D1-41D1-8C2E-A2CDCC780947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7375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  <p:sldLayoutId id="2147483722" r:id="rId12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1D5"/>
            </a:gs>
            <a:gs pos="50000">
              <a:srgbClr val="FFFFFF"/>
            </a:gs>
            <a:gs pos="100000">
              <a:srgbClr val="FFF1D5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573F937-F7D1-41D1-8C2E-A2CDCC780947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5208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  <p:sldLayoutId id="2147483735" r:id="rId12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1D5"/>
            </a:gs>
            <a:gs pos="50000">
              <a:srgbClr val="FFFFFF"/>
            </a:gs>
            <a:gs pos="100000">
              <a:srgbClr val="FFF1D5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573F937-F7D1-41D1-8C2E-A2CDCC780947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4747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  <p:sldLayoutId id="2147483748" r:id="rId12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1D5"/>
            </a:gs>
            <a:gs pos="50000">
              <a:srgbClr val="FFFFFF"/>
            </a:gs>
            <a:gs pos="100000">
              <a:srgbClr val="FFF1D5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573F937-F7D1-41D1-8C2E-A2CDCC780947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9386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  <p:sldLayoutId id="2147483761" r:id="rId12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1D5"/>
            </a:gs>
            <a:gs pos="50000">
              <a:srgbClr val="FFFFFF"/>
            </a:gs>
            <a:gs pos="100000">
              <a:srgbClr val="FFF1D5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573F937-F7D1-41D1-8C2E-A2CDCC780947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45217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  <p:sldLayoutId id="2147483774" r:id="rId12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1D5"/>
            </a:gs>
            <a:gs pos="50000">
              <a:srgbClr val="FFFFFF"/>
            </a:gs>
            <a:gs pos="100000">
              <a:srgbClr val="FFF1D5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573F937-F7D1-41D1-8C2E-A2CDCC780947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9878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777" r:id="rId2"/>
    <p:sldLayoutId id="2147483778" r:id="rId3"/>
    <p:sldLayoutId id="2147483779" r:id="rId4"/>
    <p:sldLayoutId id="2147483780" r:id="rId5"/>
    <p:sldLayoutId id="2147483781" r:id="rId6"/>
    <p:sldLayoutId id="2147483782" r:id="rId7"/>
    <p:sldLayoutId id="2147483783" r:id="rId8"/>
    <p:sldLayoutId id="2147483784" r:id="rId9"/>
    <p:sldLayoutId id="2147483785" r:id="rId10"/>
    <p:sldLayoutId id="2147483786" r:id="rId11"/>
    <p:sldLayoutId id="2147483787" r:id="rId12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6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22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23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24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25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2.xml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8.xml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8.xml"/><Relationship Id="rId4" Type="http://schemas.openxmlformats.org/officeDocument/2006/relationships/image" Target="../media/image2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8.xml"/><Relationship Id="rId4" Type="http://schemas.openxmlformats.org/officeDocument/2006/relationships/image" Target="../media/image3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0.xml"/><Relationship Id="rId4" Type="http://schemas.openxmlformats.org/officeDocument/2006/relationships/image" Target="../media/image3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4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4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6.xml"/><Relationship Id="rId5" Type="http://schemas.openxmlformats.org/officeDocument/2006/relationships/image" Target="../media/image8.pn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http://previews.123rf.com/images/lenm/lenm1210/lenm121000037/15590831-Illustration-of-School-Kids-Neatly-Lined-Up-in-One-Row-Together--Stock-Photo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1720" y="4125092"/>
            <a:ext cx="5724401" cy="24813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074" name="Group 2"/>
          <p:cNvGrpSpPr>
            <a:grpSpLocks/>
          </p:cNvGrpSpPr>
          <p:nvPr/>
        </p:nvGrpSpPr>
        <p:grpSpPr bwMode="auto">
          <a:xfrm>
            <a:off x="0" y="0"/>
            <a:ext cx="9075738" cy="6861175"/>
            <a:chOff x="6" y="1"/>
            <a:chExt cx="5717" cy="4322"/>
          </a:xfrm>
        </p:grpSpPr>
        <p:sp>
          <p:nvSpPr>
            <p:cNvPr id="3079" name="Rectangle 3"/>
            <p:cNvSpPr>
              <a:spLocks noChangeArrowheads="1"/>
            </p:cNvSpPr>
            <p:nvPr/>
          </p:nvSpPr>
          <p:spPr bwMode="auto">
            <a:xfrm>
              <a:off x="6" y="1"/>
              <a:ext cx="5717" cy="4322"/>
            </a:xfrm>
            <a:prstGeom prst="rect">
              <a:avLst/>
            </a:prstGeom>
            <a:noFill/>
            <a:ln w="190500">
              <a:solidFill>
                <a:srgbClr val="558EC7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080" name="Rectangle 4"/>
            <p:cNvSpPr>
              <a:spLocks noChangeArrowheads="1"/>
            </p:cNvSpPr>
            <p:nvPr/>
          </p:nvSpPr>
          <p:spPr bwMode="auto">
            <a:xfrm>
              <a:off x="177" y="182"/>
              <a:ext cx="5375" cy="3960"/>
            </a:xfrm>
            <a:prstGeom prst="rect">
              <a:avLst/>
            </a:prstGeom>
            <a:noFill/>
            <a:ln w="57150">
              <a:solidFill>
                <a:srgbClr val="558EC7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3075" name="Text Box 5"/>
          <p:cNvSpPr txBox="1">
            <a:spLocks noChangeArrowheads="1"/>
          </p:cNvSpPr>
          <p:nvPr/>
        </p:nvSpPr>
        <p:spPr bwMode="auto">
          <a:xfrm>
            <a:off x="1182218" y="3011069"/>
            <a:ext cx="7344816" cy="1200329"/>
          </a:xfrm>
          <a:prstGeom prst="rect">
            <a:avLst/>
          </a:prstGeom>
          <a:solidFill>
            <a:schemeClr val="bg1"/>
          </a:solidFill>
          <a:ln w="28575">
            <a:solidFill>
              <a:srgbClr val="3399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36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6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6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6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6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2400" i="1" dirty="0" smtClean="0">
                <a:solidFill>
                  <a:srgbClr val="000000"/>
                </a:solidFill>
                <a:latin typeface="Arial" charset="0"/>
              </a:rPr>
              <a:t>«…</a:t>
            </a:r>
            <a:r>
              <a:rPr lang="ru-RU" sz="2400" i="1" dirty="0">
                <a:solidFill>
                  <a:srgbClr val="000000"/>
                </a:solidFill>
                <a:latin typeface="Arial" charset="0"/>
              </a:rPr>
              <a:t>Научить человека быть счастливым нельзя, но воспитать его так, чтобы он был счастливым, можно</a:t>
            </a:r>
            <a:r>
              <a:rPr lang="ru-RU" sz="2400" i="1" dirty="0" smtClean="0">
                <a:solidFill>
                  <a:srgbClr val="000000"/>
                </a:solidFill>
                <a:latin typeface="Arial" charset="0"/>
              </a:rPr>
              <a:t>…»</a:t>
            </a:r>
          </a:p>
        </p:txBody>
      </p:sp>
      <p:sp>
        <p:nvSpPr>
          <p:cNvPr id="4100" name="Rectangle 6"/>
          <p:cNvSpPr>
            <a:spLocks noChangeArrowheads="1"/>
          </p:cNvSpPr>
          <p:nvPr/>
        </p:nvSpPr>
        <p:spPr bwMode="auto">
          <a:xfrm>
            <a:off x="1076748" y="651309"/>
            <a:ext cx="7555756" cy="1984846"/>
          </a:xfrm>
          <a:prstGeom prst="roundRect">
            <a:avLst/>
          </a:prstGeom>
          <a:ln/>
          <a:ex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600" b="1" dirty="0" smtClean="0">
                <a:solidFill>
                  <a:srgbClr val="C00000"/>
                </a:solidFill>
                <a:latin typeface="Constantia" panose="02030602050306030303" pitchFamily="18" charset="0"/>
                <a:cs typeface="Arial" charset="0"/>
              </a:rPr>
              <a:t>Родительское собрание</a:t>
            </a:r>
          </a:p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600" b="1" dirty="0" smtClean="0">
                <a:solidFill>
                  <a:srgbClr val="C00000"/>
                </a:solidFill>
                <a:latin typeface="Constantia" panose="02030602050306030303" pitchFamily="18" charset="0"/>
                <a:cs typeface="Arial" charset="0"/>
              </a:rPr>
              <a:t>«Д</a:t>
            </a:r>
            <a:r>
              <a:rPr lang="ru-RU" sz="2800" b="1" dirty="0" smtClean="0">
                <a:solidFill>
                  <a:srgbClr val="C00000"/>
                </a:solidFill>
                <a:latin typeface="Constantia" panose="02030602050306030303" pitchFamily="18" charset="0"/>
                <a:cs typeface="Arial" charset="0"/>
              </a:rPr>
              <a:t>ЕТСКИЙ САД И </a:t>
            </a:r>
            <a:r>
              <a:rPr lang="ru-RU" sz="3600" b="1" dirty="0" smtClean="0">
                <a:solidFill>
                  <a:srgbClr val="C00000"/>
                </a:solidFill>
                <a:latin typeface="Constantia" panose="02030602050306030303" pitchFamily="18" charset="0"/>
                <a:cs typeface="Arial" charset="0"/>
              </a:rPr>
              <a:t>С</a:t>
            </a:r>
            <a:r>
              <a:rPr lang="ru-RU" sz="2800" b="1" dirty="0" smtClean="0">
                <a:solidFill>
                  <a:srgbClr val="C00000"/>
                </a:solidFill>
                <a:latin typeface="Constantia" panose="02030602050306030303" pitchFamily="18" charset="0"/>
                <a:cs typeface="Arial" charset="0"/>
              </a:rPr>
              <a:t>ЕМЬЯ – </a:t>
            </a:r>
          </a:p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800" b="1" dirty="0" smtClean="0">
                <a:solidFill>
                  <a:srgbClr val="C00000"/>
                </a:solidFill>
                <a:latin typeface="Constantia" panose="02030602050306030303" pitchFamily="18" charset="0"/>
                <a:cs typeface="Arial" charset="0"/>
              </a:rPr>
              <a:t>ЕДИНОЕ СООБЩЕСТВО!</a:t>
            </a:r>
            <a:endParaRPr lang="ru-RU" sz="2800" b="1" dirty="0">
              <a:solidFill>
                <a:srgbClr val="C00000"/>
              </a:solidFill>
              <a:latin typeface="Constantia" panose="02030602050306030303" pitchFamily="18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171567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4" name="Group 2"/>
          <p:cNvGrpSpPr>
            <a:grpSpLocks/>
          </p:cNvGrpSpPr>
          <p:nvPr/>
        </p:nvGrpSpPr>
        <p:grpSpPr bwMode="auto">
          <a:xfrm>
            <a:off x="0" y="0"/>
            <a:ext cx="9075738" cy="6861175"/>
            <a:chOff x="6" y="1"/>
            <a:chExt cx="5717" cy="4322"/>
          </a:xfrm>
        </p:grpSpPr>
        <p:sp>
          <p:nvSpPr>
            <p:cNvPr id="18444" name="Rectangle 3"/>
            <p:cNvSpPr>
              <a:spLocks noChangeArrowheads="1"/>
            </p:cNvSpPr>
            <p:nvPr/>
          </p:nvSpPr>
          <p:spPr bwMode="auto">
            <a:xfrm>
              <a:off x="6" y="1"/>
              <a:ext cx="5717" cy="4322"/>
            </a:xfrm>
            <a:prstGeom prst="rect">
              <a:avLst/>
            </a:prstGeom>
            <a:noFill/>
            <a:ln w="190500">
              <a:solidFill>
                <a:srgbClr val="558EC7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3600" b="1" smtClean="0">
                <a:solidFill>
                  <a:srgbClr val="000000"/>
                </a:solidFill>
              </a:endParaRPr>
            </a:p>
          </p:txBody>
        </p:sp>
        <p:sp>
          <p:nvSpPr>
            <p:cNvPr id="18445" name="Rectangle 4"/>
            <p:cNvSpPr>
              <a:spLocks noChangeArrowheads="1"/>
            </p:cNvSpPr>
            <p:nvPr/>
          </p:nvSpPr>
          <p:spPr bwMode="auto">
            <a:xfrm>
              <a:off x="177" y="182"/>
              <a:ext cx="5375" cy="3960"/>
            </a:xfrm>
            <a:prstGeom prst="rect">
              <a:avLst/>
            </a:prstGeom>
            <a:noFill/>
            <a:ln w="57150">
              <a:solidFill>
                <a:srgbClr val="558EC7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3600" b="1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21507" name="Text Box 9"/>
          <p:cNvSpPr txBox="1">
            <a:spLocks noChangeArrowheads="1"/>
          </p:cNvSpPr>
          <p:nvPr/>
        </p:nvSpPr>
        <p:spPr bwMode="auto">
          <a:xfrm>
            <a:off x="652489" y="261041"/>
            <a:ext cx="8287518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600" b="1" dirty="0" smtClean="0">
                <a:solidFill>
                  <a:srgbClr val="CC3300"/>
                </a:solidFill>
              </a:rPr>
              <a:t> </a:t>
            </a:r>
            <a:r>
              <a:rPr lang="ru-RU" sz="2800" b="1" dirty="0" smtClean="0">
                <a:solidFill>
                  <a:srgbClr val="CC3300"/>
                </a:solidFill>
              </a:rPr>
              <a:t>Образовательная деятельность в детском саду регламентируется</a:t>
            </a:r>
          </a:p>
        </p:txBody>
      </p:sp>
      <p:sp>
        <p:nvSpPr>
          <p:cNvPr id="18436" name="Rectangle 9"/>
          <p:cNvSpPr>
            <a:spLocks noChangeArrowheads="1"/>
          </p:cNvSpPr>
          <p:nvPr/>
        </p:nvSpPr>
        <p:spPr bwMode="auto">
          <a:xfrm>
            <a:off x="3176835" y="1556791"/>
            <a:ext cx="2865437" cy="1203325"/>
          </a:xfrm>
          <a:prstGeom prst="rect">
            <a:avLst/>
          </a:prstGeom>
          <a:solidFill>
            <a:schemeClr val="bg1"/>
          </a:solidFill>
          <a:ln w="12700">
            <a:solidFill>
              <a:srgbClr val="3366FF"/>
            </a:solidFill>
            <a:miter lim="800000"/>
            <a:headEnd/>
            <a:tailEnd/>
          </a:ln>
          <a:effectLst>
            <a:prstShdw prst="shdw17" dist="17961" dir="2700000">
              <a:srgbClr val="1F3D99"/>
            </a:prstShdw>
          </a:effec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3333CC"/>
                </a:solidFill>
                <a:latin typeface="Arial Black" pitchFamily="34" charset="0"/>
              </a:rPr>
              <a:t>Режимом дня </a:t>
            </a:r>
          </a:p>
        </p:txBody>
      </p:sp>
      <p:sp>
        <p:nvSpPr>
          <p:cNvPr id="18437" name="Rectangle 10"/>
          <p:cNvSpPr>
            <a:spLocks noChangeArrowheads="1"/>
          </p:cNvSpPr>
          <p:nvPr/>
        </p:nvSpPr>
        <p:spPr bwMode="auto">
          <a:xfrm>
            <a:off x="1848159" y="3162816"/>
            <a:ext cx="5369076" cy="1203325"/>
          </a:xfrm>
          <a:prstGeom prst="rect">
            <a:avLst/>
          </a:prstGeom>
          <a:solidFill>
            <a:schemeClr val="bg1"/>
          </a:solidFill>
          <a:ln w="12700">
            <a:solidFill>
              <a:srgbClr val="3366FF"/>
            </a:solidFill>
            <a:miter lim="800000"/>
            <a:headEnd/>
            <a:tailEnd/>
          </a:ln>
          <a:effectLst>
            <a:prstShdw prst="shdw17" dist="17961" dir="2700000">
              <a:srgbClr val="1F3D99"/>
            </a:prstShdw>
          </a:effec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3333CC"/>
                </a:solidFill>
                <a:latin typeface="Arial Black" pitchFamily="34" charset="0"/>
              </a:rPr>
              <a:t>Расписанием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3333CC"/>
                </a:solidFill>
                <a:latin typeface="Arial Black" pitchFamily="34" charset="0"/>
              </a:rPr>
              <a:t> непрерывной образовательной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3333CC"/>
                </a:solidFill>
                <a:latin typeface="Arial Black" pitchFamily="34" charset="0"/>
              </a:rPr>
              <a:t>деятельности</a:t>
            </a:r>
          </a:p>
        </p:txBody>
      </p:sp>
      <p:pic>
        <p:nvPicPr>
          <p:cNvPr id="124932" name="Picture 4" descr="https://im1-tub-ru.yandex.net/i?id=c45a23307529bacf17b89b3e7a275e76&amp;n=33&amp;h=215&amp;w=35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546346"/>
            <a:ext cx="2091552" cy="1259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4936" name="Picture 8" descr="https://im0-tub-ru.yandex.net/i?id=7b19ebca3e82ec7029a64159427f430e&amp;n=33&amp;h=215&amp;w=46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938" y="1566417"/>
            <a:ext cx="2560896" cy="1184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4940" name="Picture 12" descr="http://www.asyan.org/potrb/%D0%A6%D0%B5%D0%BB%D1%8C+%D0%BF%D0%BE%D1%80%D1%82%D1%84%D0%BE%D0%BB%D0%B8%D0%BEb/981617_html_55baf135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9834" y="4399414"/>
            <a:ext cx="2730524" cy="1983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77724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116632"/>
            <a:ext cx="7760668" cy="778098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rgbClr val="7030A0"/>
                </a:solidFill>
                <a:effectLst/>
                <a:latin typeface="Arial Black" pitchFamily="34" charset="0"/>
              </a:rPr>
              <a:t>Комплексно-тематическое планирование</a:t>
            </a:r>
            <a:endParaRPr lang="ru-RU" sz="2800" b="1" dirty="0">
              <a:solidFill>
                <a:srgbClr val="7030A0"/>
              </a:solidFill>
              <a:effectLst/>
              <a:latin typeface="Arial Black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0453505"/>
              </p:ext>
            </p:extLst>
          </p:nvPr>
        </p:nvGraphicFramePr>
        <p:xfrm>
          <a:off x="271463" y="746079"/>
          <a:ext cx="8603647" cy="5827759"/>
        </p:xfrm>
        <a:graphic>
          <a:graphicData uri="http://schemas.openxmlformats.org/drawingml/2006/table">
            <a:tbl>
              <a:tblPr firstRow="1" firstCol="1" bandRow="1" bandCol="1">
                <a:tableStyleId>{21E4AEA4-8DFA-4A89-87EB-49C32662AFE0}</a:tableStyleId>
              </a:tblPr>
              <a:tblGrid>
                <a:gridCol w="283817"/>
                <a:gridCol w="826267"/>
                <a:gridCol w="3836019"/>
                <a:gridCol w="3657544"/>
              </a:tblGrid>
              <a:tr h="3355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</a:rPr>
                        <a:t>№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269" marR="3526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</a:rPr>
                        <a:t>Месяц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269" marR="3526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Тема недели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269" marR="3526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Национально-региональный компонент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269" marR="3526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9548">
                <a:tc row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1.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269" marR="3526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сентябрь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269" marR="3526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1-я и 2-я неделя </a:t>
                      </a:r>
                      <a:r>
                        <a:rPr lang="ru-RU" sz="1400" dirty="0" smtClean="0">
                          <a:effectLst/>
                        </a:rPr>
                        <a:t>**</a:t>
                      </a:r>
                      <a:r>
                        <a:rPr lang="ru-RU" sz="1400" baseline="0" dirty="0" smtClean="0">
                          <a:effectLst/>
                        </a:rPr>
                        <a:t> </a:t>
                      </a:r>
                      <a:r>
                        <a:rPr lang="ru-RU" sz="1400" dirty="0" smtClean="0">
                          <a:effectLst/>
                        </a:rPr>
                        <a:t>Адаптационный период,</a:t>
                      </a:r>
                      <a:r>
                        <a:rPr lang="ru-RU" sz="1400" baseline="0" dirty="0" smtClean="0">
                          <a:effectLst/>
                        </a:rPr>
                        <a:t> </a:t>
                      </a:r>
                      <a:r>
                        <a:rPr lang="ru-RU" sz="1400" dirty="0" smtClean="0">
                          <a:effectLst/>
                        </a:rPr>
                        <a:t>Диагностический </a:t>
                      </a:r>
                      <a:r>
                        <a:rPr lang="ru-RU" sz="1400" dirty="0">
                          <a:effectLst/>
                        </a:rPr>
                        <a:t>этап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269" marR="3526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3936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«Лето – это маленькая жизнь»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269" marR="3526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«Рябина-целительница»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269" marR="3526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872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«Лес полон неожиданностей» (что растет в лесу, кто живет в лесу, ОБЖ)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269" marR="3526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«Путешествие в природу»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269" marR="3526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872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«Осень – это хорошо или плохо?» (признаки осени, овощи-фрукты)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269" marR="3526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«Лён, ты мой лён» (шитье, рубаха)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269" marR="3526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9364">
                <a:tc row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2.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269" marR="3526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октябрь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269" marR="3526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«Если хочешь быть здоров…..»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269" marR="3526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«Больница нашего района, спортсмены»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269" marR="3526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936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«Ржаной хлебушко – калачу дедушка»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269" marR="3526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«Поморская трапеза»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269" marR="3526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872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«Как ездили и ездят люди» (транспорт, дорожная безопасность)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269" marR="3526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«Как менялся наземный транспорт»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269" marR="3526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872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«Моя малая родина»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269" marR="3526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«Прошлое и настоящее </a:t>
                      </a:r>
                      <a:r>
                        <a:rPr lang="ru-RU" sz="1400" dirty="0" err="1">
                          <a:effectLst/>
                        </a:rPr>
                        <a:t>Виноградовского</a:t>
                      </a:r>
                      <a:r>
                        <a:rPr lang="ru-RU" sz="1400" dirty="0">
                          <a:effectLst/>
                        </a:rPr>
                        <a:t> района, </a:t>
                      </a:r>
                      <a:r>
                        <a:rPr lang="ru-RU" sz="1400" dirty="0" err="1">
                          <a:effectLst/>
                        </a:rPr>
                        <a:t>п.Березник</a:t>
                      </a:r>
                      <a:r>
                        <a:rPr lang="ru-RU" sz="1400" dirty="0">
                          <a:effectLst/>
                        </a:rPr>
                        <a:t>»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269" marR="3526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9364">
                <a:tc row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3.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269" marR="3526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ноябрь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269" marR="3526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«Путешествие на Северный полюс»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269" marR="3526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«Медведь бурый, да белый» 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269" marR="3526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936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«Путешествие в тундру»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269" marR="3526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«Дети Севера» (история хоровода)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269" marR="3526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936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«Путешествие в тайгу»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269" marR="3526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«Чаепитие на Руси» (заваривание чая)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269" marR="3526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936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«Идет волшебница Зима»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269" marR="3526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«Зима – не лето, - в шубу одето»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269" marR="3526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9364">
                <a:tc rowSpan="5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4.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269" marR="3526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декабрь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269" marR="3526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«Все профессии нужны, все профессии важны»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269" marR="3526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«Родословная моей семьи» (династии)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269" marR="3526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936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«А у нас во дворе» (домашние животные)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269" marR="3526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«Как возделывали шерсть»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269" marR="3526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936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«Широка страна моя родная»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269" marR="3526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«Жилье народов России»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269" marR="3526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872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«Старина и современность»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269" marR="3526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«Дело мастера боится» (народные умельцы </a:t>
                      </a:r>
                      <a:r>
                        <a:rPr lang="ru-RU" sz="1400" dirty="0" err="1">
                          <a:effectLst/>
                        </a:rPr>
                        <a:t>Виноградовского</a:t>
                      </a:r>
                      <a:r>
                        <a:rPr lang="ru-RU" sz="1400" dirty="0">
                          <a:effectLst/>
                        </a:rPr>
                        <a:t> района, кукла </a:t>
                      </a:r>
                      <a:r>
                        <a:rPr lang="ru-RU" sz="1400" dirty="0" err="1">
                          <a:effectLst/>
                        </a:rPr>
                        <a:t>Берегиня</a:t>
                      </a:r>
                      <a:r>
                        <a:rPr lang="ru-RU" sz="1400" dirty="0">
                          <a:effectLst/>
                        </a:rPr>
                        <a:t>)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269" marR="3526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936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«Новый год в разных странах»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269" marR="3526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«Новогодние игрушки наших родителей»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269" marR="3526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pSp>
        <p:nvGrpSpPr>
          <p:cNvPr id="7" name="Group 2"/>
          <p:cNvGrpSpPr>
            <a:grpSpLocks/>
          </p:cNvGrpSpPr>
          <p:nvPr/>
        </p:nvGrpSpPr>
        <p:grpSpPr bwMode="auto">
          <a:xfrm>
            <a:off x="0" y="0"/>
            <a:ext cx="9075738" cy="6861175"/>
            <a:chOff x="6" y="1"/>
            <a:chExt cx="5717" cy="4322"/>
          </a:xfrm>
        </p:grpSpPr>
        <p:sp>
          <p:nvSpPr>
            <p:cNvPr id="8" name="Rectangle 3"/>
            <p:cNvSpPr>
              <a:spLocks noChangeArrowheads="1"/>
            </p:cNvSpPr>
            <p:nvPr/>
          </p:nvSpPr>
          <p:spPr bwMode="auto">
            <a:xfrm>
              <a:off x="6" y="1"/>
              <a:ext cx="5717" cy="4322"/>
            </a:xfrm>
            <a:prstGeom prst="rect">
              <a:avLst/>
            </a:prstGeom>
            <a:noFill/>
            <a:ln w="190500">
              <a:solidFill>
                <a:srgbClr val="558EC7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3600" b="1" smtClean="0">
                <a:solidFill>
                  <a:srgbClr val="000000"/>
                </a:solidFill>
                <a:latin typeface="Times New Roman"/>
              </a:endParaRPr>
            </a:p>
          </p:txBody>
        </p:sp>
        <p:sp>
          <p:nvSpPr>
            <p:cNvPr id="9" name="Rectangle 4"/>
            <p:cNvSpPr>
              <a:spLocks noChangeArrowheads="1"/>
            </p:cNvSpPr>
            <p:nvPr/>
          </p:nvSpPr>
          <p:spPr bwMode="auto">
            <a:xfrm>
              <a:off x="177" y="182"/>
              <a:ext cx="5375" cy="3960"/>
            </a:xfrm>
            <a:prstGeom prst="rect">
              <a:avLst/>
            </a:prstGeom>
            <a:noFill/>
            <a:ln w="57150">
              <a:solidFill>
                <a:srgbClr val="558EC7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3600" b="1" smtClean="0">
                <a:solidFill>
                  <a:srgbClr val="000000"/>
                </a:solidFill>
                <a:latin typeface="Times New Roman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91194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7782" y="404664"/>
            <a:ext cx="8662225" cy="77809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b="1" dirty="0" smtClean="0">
                <a:solidFill>
                  <a:srgbClr val="7030A0"/>
                </a:solidFill>
                <a:effectLst/>
                <a:latin typeface="Arial Black" pitchFamily="34" charset="0"/>
              </a:rPr>
              <a:t/>
            </a:r>
            <a:br>
              <a:rPr lang="ru-RU" sz="3100" b="1" dirty="0" smtClean="0">
                <a:solidFill>
                  <a:srgbClr val="7030A0"/>
                </a:solidFill>
                <a:effectLst/>
                <a:latin typeface="Arial Black" pitchFamily="34" charset="0"/>
              </a:rPr>
            </a:br>
            <a:r>
              <a:rPr lang="ru-RU" sz="2400" b="1" dirty="0" smtClean="0">
                <a:solidFill>
                  <a:srgbClr val="7030A0"/>
                </a:solidFill>
                <a:effectLst/>
                <a:latin typeface="Arial Black" pitchFamily="34" charset="0"/>
              </a:rPr>
              <a:t>І. </a:t>
            </a:r>
            <a:r>
              <a:rPr lang="ru-RU" sz="2400" b="1" dirty="0" smtClean="0">
                <a:solidFill>
                  <a:srgbClr val="7030A0"/>
                </a:solidFill>
                <a:effectLst/>
                <a:latin typeface="Arial Black" pitchFamily="34" charset="0"/>
              </a:rPr>
              <a:t>Непрерывная </a:t>
            </a:r>
            <a:r>
              <a:rPr lang="ru-RU" sz="2400" b="1" dirty="0" smtClean="0">
                <a:solidFill>
                  <a:srgbClr val="7030A0"/>
                </a:solidFill>
                <a:effectLst/>
                <a:latin typeface="Arial Black" pitchFamily="34" charset="0"/>
              </a:rPr>
              <a:t>образовательная деятельность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17694879"/>
              </p:ext>
            </p:extLst>
          </p:nvPr>
        </p:nvGraphicFramePr>
        <p:xfrm>
          <a:off x="1043608" y="1049654"/>
          <a:ext cx="7498080" cy="5616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5" name="Group 2"/>
          <p:cNvGrpSpPr>
            <a:grpSpLocks/>
          </p:cNvGrpSpPr>
          <p:nvPr/>
        </p:nvGrpSpPr>
        <p:grpSpPr bwMode="auto">
          <a:xfrm>
            <a:off x="0" y="0"/>
            <a:ext cx="9075738" cy="6861175"/>
            <a:chOff x="6" y="1"/>
            <a:chExt cx="5717" cy="4322"/>
          </a:xfrm>
        </p:grpSpPr>
        <p:sp>
          <p:nvSpPr>
            <p:cNvPr id="6" name="Rectangle 3"/>
            <p:cNvSpPr>
              <a:spLocks noChangeArrowheads="1"/>
            </p:cNvSpPr>
            <p:nvPr/>
          </p:nvSpPr>
          <p:spPr bwMode="auto">
            <a:xfrm>
              <a:off x="6" y="1"/>
              <a:ext cx="5717" cy="4322"/>
            </a:xfrm>
            <a:prstGeom prst="rect">
              <a:avLst/>
            </a:prstGeom>
            <a:noFill/>
            <a:ln w="190500">
              <a:solidFill>
                <a:srgbClr val="558EC7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3600" b="1" smtClean="0">
                <a:solidFill>
                  <a:srgbClr val="000000"/>
                </a:solidFill>
                <a:latin typeface="Times New Roman"/>
              </a:endParaRPr>
            </a:p>
          </p:txBody>
        </p:sp>
        <p:sp>
          <p:nvSpPr>
            <p:cNvPr id="7" name="Rectangle 4"/>
            <p:cNvSpPr>
              <a:spLocks noChangeArrowheads="1"/>
            </p:cNvSpPr>
            <p:nvPr/>
          </p:nvSpPr>
          <p:spPr bwMode="auto">
            <a:xfrm>
              <a:off x="177" y="182"/>
              <a:ext cx="5375" cy="3960"/>
            </a:xfrm>
            <a:prstGeom prst="rect">
              <a:avLst/>
            </a:prstGeom>
            <a:noFill/>
            <a:ln w="57150">
              <a:solidFill>
                <a:srgbClr val="558EC7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3600" b="1" smtClean="0">
                <a:solidFill>
                  <a:srgbClr val="000000"/>
                </a:solidFill>
                <a:latin typeface="Times New Roman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02870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188640"/>
            <a:ext cx="7498080" cy="93610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dirty="0">
                <a:solidFill>
                  <a:srgbClr val="7030A0"/>
                </a:solidFill>
                <a:effectLst/>
                <a:latin typeface="Arial Black" pitchFamily="34" charset="0"/>
              </a:rPr>
              <a:t>ІІ. Образовательная деятельность, осуществляемая </a:t>
            </a:r>
            <a:r>
              <a:rPr lang="ru-RU" sz="2400" b="1" dirty="0" smtClean="0">
                <a:solidFill>
                  <a:srgbClr val="7030A0"/>
                </a:solidFill>
                <a:effectLst/>
                <a:latin typeface="Arial Black" pitchFamily="34" charset="0"/>
              </a:rPr>
              <a:t>в </a:t>
            </a:r>
            <a:r>
              <a:rPr lang="ru-RU" sz="2400" b="1" dirty="0">
                <a:solidFill>
                  <a:srgbClr val="7030A0"/>
                </a:solidFill>
                <a:effectLst/>
                <a:latin typeface="Arial Black" pitchFamily="34" charset="0"/>
              </a:rPr>
              <a:t>ходе режимных моментов </a:t>
            </a:r>
            <a:endParaRPr lang="ru-RU" dirty="0">
              <a:solidFill>
                <a:srgbClr val="7030A0"/>
              </a:solidFill>
              <a:effectLst/>
              <a:latin typeface="Arial Black" pitchFamily="34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00931636"/>
              </p:ext>
            </p:extLst>
          </p:nvPr>
        </p:nvGraphicFramePr>
        <p:xfrm>
          <a:off x="852383" y="1073569"/>
          <a:ext cx="7920880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048" y="1339080"/>
            <a:ext cx="1578099" cy="16553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Group 2"/>
          <p:cNvGrpSpPr>
            <a:grpSpLocks/>
          </p:cNvGrpSpPr>
          <p:nvPr/>
        </p:nvGrpSpPr>
        <p:grpSpPr bwMode="auto">
          <a:xfrm>
            <a:off x="0" y="0"/>
            <a:ext cx="9075738" cy="6861175"/>
            <a:chOff x="6" y="1"/>
            <a:chExt cx="5717" cy="4322"/>
          </a:xfrm>
        </p:grpSpPr>
        <p:sp>
          <p:nvSpPr>
            <p:cNvPr id="6" name="Rectangle 3"/>
            <p:cNvSpPr>
              <a:spLocks noChangeArrowheads="1"/>
            </p:cNvSpPr>
            <p:nvPr/>
          </p:nvSpPr>
          <p:spPr bwMode="auto">
            <a:xfrm>
              <a:off x="6" y="1"/>
              <a:ext cx="5717" cy="4322"/>
            </a:xfrm>
            <a:prstGeom prst="rect">
              <a:avLst/>
            </a:prstGeom>
            <a:noFill/>
            <a:ln w="190500">
              <a:solidFill>
                <a:srgbClr val="558EC7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3600" b="1" smtClean="0">
                <a:solidFill>
                  <a:srgbClr val="000000"/>
                </a:solidFill>
                <a:latin typeface="Times New Roman"/>
              </a:endParaRPr>
            </a:p>
          </p:txBody>
        </p:sp>
        <p:sp>
          <p:nvSpPr>
            <p:cNvPr id="7" name="Rectangle 4"/>
            <p:cNvSpPr>
              <a:spLocks noChangeArrowheads="1"/>
            </p:cNvSpPr>
            <p:nvPr/>
          </p:nvSpPr>
          <p:spPr bwMode="auto">
            <a:xfrm>
              <a:off x="177" y="182"/>
              <a:ext cx="5375" cy="3960"/>
            </a:xfrm>
            <a:prstGeom prst="rect">
              <a:avLst/>
            </a:prstGeom>
            <a:noFill/>
            <a:ln w="57150">
              <a:solidFill>
                <a:srgbClr val="558EC7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3600" b="1" smtClean="0">
                <a:solidFill>
                  <a:srgbClr val="000000"/>
                </a:solidFill>
                <a:latin typeface="Times New Roman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87100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52989120"/>
              </p:ext>
            </p:extLst>
          </p:nvPr>
        </p:nvGraphicFramePr>
        <p:xfrm>
          <a:off x="955404" y="188640"/>
          <a:ext cx="7848872" cy="59766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340768"/>
            <a:ext cx="2197112" cy="1656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Group 2"/>
          <p:cNvGrpSpPr>
            <a:grpSpLocks/>
          </p:cNvGrpSpPr>
          <p:nvPr/>
        </p:nvGrpSpPr>
        <p:grpSpPr bwMode="auto">
          <a:xfrm>
            <a:off x="0" y="0"/>
            <a:ext cx="9075738" cy="6861175"/>
            <a:chOff x="6" y="1"/>
            <a:chExt cx="5717" cy="4322"/>
          </a:xfrm>
        </p:grpSpPr>
        <p:sp>
          <p:nvSpPr>
            <p:cNvPr id="6" name="Rectangle 3"/>
            <p:cNvSpPr>
              <a:spLocks noChangeArrowheads="1"/>
            </p:cNvSpPr>
            <p:nvPr/>
          </p:nvSpPr>
          <p:spPr bwMode="auto">
            <a:xfrm>
              <a:off x="6" y="1"/>
              <a:ext cx="5717" cy="4322"/>
            </a:xfrm>
            <a:prstGeom prst="rect">
              <a:avLst/>
            </a:prstGeom>
            <a:noFill/>
            <a:ln w="190500">
              <a:solidFill>
                <a:srgbClr val="558EC7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3600" b="1" smtClean="0">
                <a:solidFill>
                  <a:srgbClr val="000000"/>
                </a:solidFill>
                <a:latin typeface="Times New Roman"/>
              </a:endParaRPr>
            </a:p>
          </p:txBody>
        </p:sp>
        <p:sp>
          <p:nvSpPr>
            <p:cNvPr id="7" name="Rectangle 4"/>
            <p:cNvSpPr>
              <a:spLocks noChangeArrowheads="1"/>
            </p:cNvSpPr>
            <p:nvPr/>
          </p:nvSpPr>
          <p:spPr bwMode="auto">
            <a:xfrm>
              <a:off x="177" y="182"/>
              <a:ext cx="5375" cy="3960"/>
            </a:xfrm>
            <a:prstGeom prst="rect">
              <a:avLst/>
            </a:prstGeom>
            <a:noFill/>
            <a:ln w="57150">
              <a:solidFill>
                <a:srgbClr val="558EC7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3600" b="1" smtClean="0">
                <a:solidFill>
                  <a:srgbClr val="000000"/>
                </a:solidFill>
                <a:latin typeface="Times New Roman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81286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85800105"/>
              </p:ext>
            </p:extLst>
          </p:nvPr>
        </p:nvGraphicFramePr>
        <p:xfrm>
          <a:off x="395536" y="175919"/>
          <a:ext cx="8280920" cy="64807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340768"/>
            <a:ext cx="1891327" cy="9902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Group 2"/>
          <p:cNvGrpSpPr>
            <a:grpSpLocks/>
          </p:cNvGrpSpPr>
          <p:nvPr/>
        </p:nvGrpSpPr>
        <p:grpSpPr bwMode="auto">
          <a:xfrm>
            <a:off x="0" y="0"/>
            <a:ext cx="9075738" cy="6861175"/>
            <a:chOff x="6" y="1"/>
            <a:chExt cx="5717" cy="4322"/>
          </a:xfrm>
        </p:grpSpPr>
        <p:sp>
          <p:nvSpPr>
            <p:cNvPr id="6" name="Rectangle 3"/>
            <p:cNvSpPr>
              <a:spLocks noChangeArrowheads="1"/>
            </p:cNvSpPr>
            <p:nvPr/>
          </p:nvSpPr>
          <p:spPr bwMode="auto">
            <a:xfrm>
              <a:off x="6" y="1"/>
              <a:ext cx="5717" cy="4322"/>
            </a:xfrm>
            <a:prstGeom prst="rect">
              <a:avLst/>
            </a:prstGeom>
            <a:noFill/>
            <a:ln w="190500">
              <a:solidFill>
                <a:srgbClr val="558EC7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3600" b="1" smtClean="0">
                <a:solidFill>
                  <a:srgbClr val="000000"/>
                </a:solidFill>
                <a:latin typeface="Times New Roman"/>
              </a:endParaRPr>
            </a:p>
          </p:txBody>
        </p:sp>
        <p:sp>
          <p:nvSpPr>
            <p:cNvPr id="7" name="Rectangle 4"/>
            <p:cNvSpPr>
              <a:spLocks noChangeArrowheads="1"/>
            </p:cNvSpPr>
            <p:nvPr/>
          </p:nvSpPr>
          <p:spPr bwMode="auto">
            <a:xfrm>
              <a:off x="177" y="182"/>
              <a:ext cx="5375" cy="3960"/>
            </a:xfrm>
            <a:prstGeom prst="rect">
              <a:avLst/>
            </a:prstGeom>
            <a:noFill/>
            <a:ln w="57150">
              <a:solidFill>
                <a:srgbClr val="558EC7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3600" b="1" smtClean="0">
                <a:solidFill>
                  <a:srgbClr val="000000"/>
                </a:solidFill>
                <a:latin typeface="Times New Roman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454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116979"/>
            <a:ext cx="7498080" cy="1008112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solidFill>
                  <a:srgbClr val="7030A0"/>
                </a:solidFill>
                <a:effectLst/>
                <a:latin typeface="Arial Black" pitchFamily="34" charset="0"/>
              </a:rPr>
              <a:t>ІІІ. Самостоятельная деятельность детей</a:t>
            </a:r>
            <a:endParaRPr lang="ru-RU" sz="2400" dirty="0">
              <a:solidFill>
                <a:srgbClr val="7030A0"/>
              </a:solidFill>
              <a:effectLst/>
              <a:latin typeface="Arial Black" pitchFamily="34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35185031"/>
              </p:ext>
            </p:extLst>
          </p:nvPr>
        </p:nvGraphicFramePr>
        <p:xfrm>
          <a:off x="652856" y="908720"/>
          <a:ext cx="7992888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641740"/>
            <a:ext cx="1872208" cy="17675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Group 2"/>
          <p:cNvGrpSpPr>
            <a:grpSpLocks/>
          </p:cNvGrpSpPr>
          <p:nvPr/>
        </p:nvGrpSpPr>
        <p:grpSpPr bwMode="auto">
          <a:xfrm>
            <a:off x="0" y="0"/>
            <a:ext cx="9075738" cy="6861175"/>
            <a:chOff x="6" y="1"/>
            <a:chExt cx="5717" cy="4322"/>
          </a:xfrm>
        </p:grpSpPr>
        <p:sp>
          <p:nvSpPr>
            <p:cNvPr id="6" name="Rectangle 3"/>
            <p:cNvSpPr>
              <a:spLocks noChangeArrowheads="1"/>
            </p:cNvSpPr>
            <p:nvPr/>
          </p:nvSpPr>
          <p:spPr bwMode="auto">
            <a:xfrm>
              <a:off x="6" y="1"/>
              <a:ext cx="5717" cy="4322"/>
            </a:xfrm>
            <a:prstGeom prst="rect">
              <a:avLst/>
            </a:prstGeom>
            <a:noFill/>
            <a:ln w="190500">
              <a:solidFill>
                <a:srgbClr val="558EC7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3600" b="1" smtClean="0">
                <a:solidFill>
                  <a:srgbClr val="000000"/>
                </a:solidFill>
                <a:latin typeface="Times New Roman"/>
              </a:endParaRPr>
            </a:p>
          </p:txBody>
        </p:sp>
        <p:sp>
          <p:nvSpPr>
            <p:cNvPr id="7" name="Rectangle 4"/>
            <p:cNvSpPr>
              <a:spLocks noChangeArrowheads="1"/>
            </p:cNvSpPr>
            <p:nvPr/>
          </p:nvSpPr>
          <p:spPr bwMode="auto">
            <a:xfrm>
              <a:off x="177" y="182"/>
              <a:ext cx="5375" cy="3960"/>
            </a:xfrm>
            <a:prstGeom prst="rect">
              <a:avLst/>
            </a:prstGeom>
            <a:noFill/>
            <a:ln w="57150">
              <a:solidFill>
                <a:srgbClr val="558EC7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3600" b="1" smtClean="0">
                <a:solidFill>
                  <a:srgbClr val="000000"/>
                </a:solidFill>
                <a:latin typeface="Times New Roman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87433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78" name="Group 2"/>
          <p:cNvGrpSpPr>
            <a:grpSpLocks/>
          </p:cNvGrpSpPr>
          <p:nvPr/>
        </p:nvGrpSpPr>
        <p:grpSpPr bwMode="auto">
          <a:xfrm>
            <a:off x="0" y="0"/>
            <a:ext cx="9075738" cy="6861175"/>
            <a:chOff x="6" y="1"/>
            <a:chExt cx="5717" cy="4322"/>
          </a:xfrm>
        </p:grpSpPr>
        <p:sp>
          <p:nvSpPr>
            <p:cNvPr id="24583" name="Rectangle 3"/>
            <p:cNvSpPr>
              <a:spLocks noChangeArrowheads="1"/>
            </p:cNvSpPr>
            <p:nvPr/>
          </p:nvSpPr>
          <p:spPr bwMode="auto">
            <a:xfrm>
              <a:off x="6" y="1"/>
              <a:ext cx="5717" cy="4322"/>
            </a:xfrm>
            <a:prstGeom prst="rect">
              <a:avLst/>
            </a:prstGeom>
            <a:noFill/>
            <a:ln w="190500">
              <a:solidFill>
                <a:srgbClr val="558EC7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4584" name="Rectangle 4"/>
            <p:cNvSpPr>
              <a:spLocks noChangeArrowheads="1"/>
            </p:cNvSpPr>
            <p:nvPr/>
          </p:nvSpPr>
          <p:spPr bwMode="auto">
            <a:xfrm>
              <a:off x="177" y="182"/>
              <a:ext cx="5375" cy="3960"/>
            </a:xfrm>
            <a:prstGeom prst="rect">
              <a:avLst/>
            </a:prstGeom>
            <a:noFill/>
            <a:ln w="57150">
              <a:solidFill>
                <a:srgbClr val="558EC7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</p:grpSp>
      <p:pic>
        <p:nvPicPr>
          <p:cNvPr id="24579" name="Picture 13" descr="C:\Users\Gubina\Desktop\LOGO-GOOD-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2388" y="30163"/>
            <a:ext cx="1430337" cy="141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8" name="Text Box 9"/>
          <p:cNvSpPr txBox="1">
            <a:spLocks noChangeArrowheads="1"/>
          </p:cNvSpPr>
          <p:nvPr/>
        </p:nvSpPr>
        <p:spPr bwMode="auto">
          <a:xfrm>
            <a:off x="391886" y="307975"/>
            <a:ext cx="7666264" cy="20005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36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6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6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6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6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dirty="0">
                <a:solidFill>
                  <a:srgbClr val="C00000"/>
                </a:solidFill>
                <a:latin typeface="Arial" charset="0"/>
                <a:cs typeface="Arial" charset="0"/>
              </a:rPr>
              <a:t>О</a:t>
            </a:r>
            <a:r>
              <a:rPr lang="ru-RU" sz="2400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сновной </a:t>
            </a:r>
            <a:r>
              <a:rPr lang="ru-RU" sz="2400" dirty="0">
                <a:solidFill>
                  <a:srgbClr val="C00000"/>
                </a:solidFill>
                <a:latin typeface="Arial" charset="0"/>
                <a:cs typeface="Arial" charset="0"/>
              </a:rPr>
              <a:t>целью взаимодействия </a:t>
            </a:r>
            <a:r>
              <a:rPr lang="ru-RU" sz="2400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педагогического коллектива </a:t>
            </a:r>
            <a:r>
              <a:rPr lang="ru-RU" sz="2400" dirty="0">
                <a:solidFill>
                  <a:srgbClr val="C00000"/>
                </a:solidFill>
                <a:latin typeface="Arial" charset="0"/>
                <a:cs typeface="Arial" charset="0"/>
              </a:rPr>
              <a:t>с семьями воспитанников в программе «Мир открытий» является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ru-RU" sz="2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24581" name="AutoShape 7"/>
          <p:cNvSpPr>
            <a:spLocks noChangeArrowheads="1"/>
          </p:cNvSpPr>
          <p:nvPr/>
        </p:nvSpPr>
        <p:spPr bwMode="auto">
          <a:xfrm>
            <a:off x="453435" y="1979176"/>
            <a:ext cx="7993063" cy="2057533"/>
          </a:xfrm>
          <a:prstGeom prst="foldedCorner">
            <a:avLst>
              <a:gd name="adj" fmla="val 12500"/>
            </a:avLst>
          </a:prstGeom>
          <a:solidFill>
            <a:schemeClr val="bg1"/>
          </a:solidFill>
          <a:ln w="25400">
            <a:solidFill>
              <a:srgbClr val="6699FF"/>
            </a:solidFill>
            <a:round/>
            <a:headEnd/>
            <a:tailEnd/>
          </a:ln>
          <a:effectLst>
            <a:prstShdw prst="shdw17" dist="17961" dir="2700000">
              <a:srgbClr val="3D5C99"/>
            </a:prstShdw>
          </a:effectLst>
        </p:spPr>
        <p:txBody>
          <a:bodyPr wrap="none"/>
          <a:lstStyle/>
          <a:p>
            <a:endParaRPr lang="ru-RU" dirty="0"/>
          </a:p>
          <a:p>
            <a:r>
              <a:rPr lang="ru-RU" sz="2400" b="1" dirty="0"/>
              <a:t>создание содружества «родители – дети – педагоги», </a:t>
            </a:r>
            <a:endParaRPr lang="ru-RU" sz="2400" b="1" dirty="0" smtClean="0"/>
          </a:p>
          <a:p>
            <a:r>
              <a:rPr lang="ru-RU" sz="2400" b="1" dirty="0" smtClean="0"/>
              <a:t>котором все участники образовательного процесса</a:t>
            </a:r>
          </a:p>
          <a:p>
            <a:r>
              <a:rPr lang="ru-RU" sz="2400" b="1" dirty="0" smtClean="0"/>
              <a:t> </a:t>
            </a:r>
            <a:r>
              <a:rPr lang="ru-RU" sz="2400" b="1" dirty="0"/>
              <a:t>влияют друг на друга, побуждая </a:t>
            </a:r>
            <a:r>
              <a:rPr lang="ru-RU" sz="2400" b="1" dirty="0" smtClean="0"/>
              <a:t>к саморазвитию</a:t>
            </a:r>
            <a:r>
              <a:rPr lang="ru-RU" sz="2400" b="1" dirty="0"/>
              <a:t>, </a:t>
            </a:r>
            <a:endParaRPr lang="ru-RU" sz="2400" b="1" dirty="0" smtClean="0"/>
          </a:p>
          <a:p>
            <a:r>
              <a:rPr lang="ru-RU" sz="2400" b="1" dirty="0" smtClean="0"/>
              <a:t>самореализации и самовоспитанию</a:t>
            </a:r>
            <a:endParaRPr lang="ru-RU" sz="2400" b="1" dirty="0" smtClean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17410" name="Picture 2" descr="http://madou10com.ucoz.ru/nov2/novoe/kpvapap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721"/>
          <a:stretch/>
        </p:blipFill>
        <p:spPr bwMode="auto">
          <a:xfrm>
            <a:off x="2308682" y="4221088"/>
            <a:ext cx="4267200" cy="20438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9317588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63" y="287338"/>
            <a:ext cx="1638300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41927" y="403346"/>
            <a:ext cx="7498080" cy="116548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200" b="1" dirty="0">
                <a:solidFill>
                  <a:srgbClr val="7030A0"/>
                </a:solidFill>
                <a:effectLst/>
                <a:latin typeface="Arial Black" pitchFamily="34" charset="0"/>
              </a:rPr>
              <a:t>І</a:t>
            </a:r>
            <a:r>
              <a:rPr lang="en-US" sz="2200" b="1" dirty="0">
                <a:solidFill>
                  <a:srgbClr val="7030A0"/>
                </a:solidFill>
                <a:effectLst/>
                <a:latin typeface="Arial Black" pitchFamily="34" charset="0"/>
              </a:rPr>
              <a:t>V</a:t>
            </a:r>
            <a:r>
              <a:rPr lang="ru-RU" sz="2200" b="1" dirty="0">
                <a:solidFill>
                  <a:srgbClr val="7030A0"/>
                </a:solidFill>
                <a:effectLst/>
                <a:latin typeface="Arial Black" pitchFamily="34" charset="0"/>
              </a:rPr>
              <a:t>. Основные формы </a:t>
            </a:r>
            <a:r>
              <a:rPr lang="ru-RU" sz="2200" b="1" dirty="0" smtClean="0">
                <a:solidFill>
                  <a:srgbClr val="7030A0"/>
                </a:solidFill>
                <a:effectLst/>
                <a:latin typeface="Arial Black" pitchFamily="34" charset="0"/>
              </a:rPr>
              <a:t>совместной </a:t>
            </a:r>
            <a:r>
              <a:rPr lang="ru-RU" sz="2200" b="1" dirty="0">
                <a:solidFill>
                  <a:srgbClr val="7030A0"/>
                </a:solidFill>
                <a:effectLst/>
                <a:latin typeface="Arial Black" pitchFamily="34" charset="0"/>
              </a:rPr>
              <a:t>деятельности </a:t>
            </a:r>
            <a:r>
              <a:rPr lang="ru-RU" sz="2200" b="1" dirty="0" smtClean="0">
                <a:solidFill>
                  <a:srgbClr val="7030A0"/>
                </a:solidFill>
                <a:effectLst/>
                <a:latin typeface="Arial Black" pitchFamily="34" charset="0"/>
              </a:rPr>
              <a:t/>
            </a:r>
            <a:br>
              <a:rPr lang="ru-RU" sz="2200" b="1" dirty="0" smtClean="0">
                <a:solidFill>
                  <a:srgbClr val="7030A0"/>
                </a:solidFill>
                <a:effectLst/>
                <a:latin typeface="Arial Black" pitchFamily="34" charset="0"/>
              </a:rPr>
            </a:br>
            <a:r>
              <a:rPr lang="ru-RU" sz="2200" b="1" dirty="0" smtClean="0">
                <a:solidFill>
                  <a:srgbClr val="7030A0"/>
                </a:solidFill>
                <a:effectLst/>
                <a:latin typeface="Arial Black" pitchFamily="34" charset="0"/>
              </a:rPr>
              <a:t>педагогов </a:t>
            </a:r>
            <a:r>
              <a:rPr lang="ru-RU" sz="2200" b="1" dirty="0">
                <a:solidFill>
                  <a:srgbClr val="7030A0"/>
                </a:solidFill>
                <a:effectLst/>
                <a:latin typeface="Arial Black" pitchFamily="34" charset="0"/>
              </a:rPr>
              <a:t>и </a:t>
            </a:r>
            <a:r>
              <a:rPr lang="ru-RU" sz="2200" b="1" dirty="0" smtClean="0">
                <a:solidFill>
                  <a:srgbClr val="7030A0"/>
                </a:solidFill>
                <a:effectLst/>
                <a:latin typeface="Arial Black" pitchFamily="34" charset="0"/>
              </a:rPr>
              <a:t>родителей в ДОУ</a:t>
            </a:r>
            <a:r>
              <a:rPr lang="ru-RU" sz="2200" b="1" dirty="0" smtClean="0">
                <a:solidFill>
                  <a:schemeClr val="tx1"/>
                </a:solidFill>
                <a:effectLst/>
              </a:rPr>
              <a:t>                            </a:t>
            </a:r>
            <a:r>
              <a:rPr lang="ru-RU" sz="2800" dirty="0"/>
              <a:t/>
            </a:r>
            <a:br>
              <a:rPr lang="ru-RU" sz="2800" dirty="0"/>
            </a:br>
            <a:endParaRPr lang="ru-RU" sz="2800" b="1" dirty="0">
              <a:solidFill>
                <a:srgbClr val="7030A0"/>
              </a:solidFill>
              <a:effectLst/>
              <a:latin typeface="Arial Black" pitchFamily="34" charset="0"/>
            </a:endParaRPr>
          </a:p>
        </p:txBody>
      </p:sp>
      <p:graphicFrame>
        <p:nvGraphicFramePr>
          <p:cNvPr id="10" name="Объект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37031683"/>
              </p:ext>
            </p:extLst>
          </p:nvPr>
        </p:nvGraphicFramePr>
        <p:xfrm>
          <a:off x="1043608" y="1412776"/>
          <a:ext cx="8100392" cy="54452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5" name="Group 2"/>
          <p:cNvGrpSpPr>
            <a:grpSpLocks/>
          </p:cNvGrpSpPr>
          <p:nvPr/>
        </p:nvGrpSpPr>
        <p:grpSpPr bwMode="auto">
          <a:xfrm>
            <a:off x="0" y="0"/>
            <a:ext cx="9075738" cy="6861175"/>
            <a:chOff x="6" y="1"/>
            <a:chExt cx="5717" cy="4322"/>
          </a:xfrm>
        </p:grpSpPr>
        <p:sp>
          <p:nvSpPr>
            <p:cNvPr id="6" name="Rectangle 3"/>
            <p:cNvSpPr>
              <a:spLocks noChangeArrowheads="1"/>
            </p:cNvSpPr>
            <p:nvPr/>
          </p:nvSpPr>
          <p:spPr bwMode="auto">
            <a:xfrm>
              <a:off x="6" y="1"/>
              <a:ext cx="5717" cy="4322"/>
            </a:xfrm>
            <a:prstGeom prst="rect">
              <a:avLst/>
            </a:prstGeom>
            <a:noFill/>
            <a:ln w="190500">
              <a:solidFill>
                <a:srgbClr val="558EC7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3600" b="1" smtClean="0">
                <a:solidFill>
                  <a:srgbClr val="000000"/>
                </a:solidFill>
                <a:latin typeface="Times New Roman"/>
              </a:endParaRPr>
            </a:p>
          </p:txBody>
        </p:sp>
        <p:sp>
          <p:nvSpPr>
            <p:cNvPr id="7" name="Rectangle 4"/>
            <p:cNvSpPr>
              <a:spLocks noChangeArrowheads="1"/>
            </p:cNvSpPr>
            <p:nvPr/>
          </p:nvSpPr>
          <p:spPr bwMode="auto">
            <a:xfrm>
              <a:off x="177" y="182"/>
              <a:ext cx="5375" cy="3960"/>
            </a:xfrm>
            <a:prstGeom prst="rect">
              <a:avLst/>
            </a:prstGeom>
            <a:noFill/>
            <a:ln w="57150">
              <a:solidFill>
                <a:srgbClr val="558EC7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3600" b="1" smtClean="0">
                <a:solidFill>
                  <a:srgbClr val="000000"/>
                </a:solidFill>
                <a:latin typeface="Times New Roman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82118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78" name="Group 2"/>
          <p:cNvGrpSpPr>
            <a:grpSpLocks/>
          </p:cNvGrpSpPr>
          <p:nvPr/>
        </p:nvGrpSpPr>
        <p:grpSpPr bwMode="auto">
          <a:xfrm>
            <a:off x="0" y="0"/>
            <a:ext cx="9075738" cy="6861175"/>
            <a:chOff x="6" y="1"/>
            <a:chExt cx="5717" cy="4322"/>
          </a:xfrm>
        </p:grpSpPr>
        <p:sp>
          <p:nvSpPr>
            <p:cNvPr id="24583" name="Rectangle 3"/>
            <p:cNvSpPr>
              <a:spLocks noChangeArrowheads="1"/>
            </p:cNvSpPr>
            <p:nvPr/>
          </p:nvSpPr>
          <p:spPr bwMode="auto">
            <a:xfrm>
              <a:off x="6" y="1"/>
              <a:ext cx="5717" cy="4322"/>
            </a:xfrm>
            <a:prstGeom prst="rect">
              <a:avLst/>
            </a:prstGeom>
            <a:noFill/>
            <a:ln w="190500">
              <a:solidFill>
                <a:srgbClr val="558EC7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4584" name="Rectangle 4"/>
            <p:cNvSpPr>
              <a:spLocks noChangeArrowheads="1"/>
            </p:cNvSpPr>
            <p:nvPr/>
          </p:nvSpPr>
          <p:spPr bwMode="auto">
            <a:xfrm>
              <a:off x="177" y="182"/>
              <a:ext cx="5375" cy="3960"/>
            </a:xfrm>
            <a:prstGeom prst="rect">
              <a:avLst/>
            </a:prstGeom>
            <a:noFill/>
            <a:ln w="57150">
              <a:solidFill>
                <a:srgbClr val="558EC7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</p:grpSp>
      <p:pic>
        <p:nvPicPr>
          <p:cNvPr id="24579" name="Picture 13" descr="C:\Users\Gubina\Desktop\LOGO-GOOD-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2388" y="30163"/>
            <a:ext cx="1430337" cy="141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8" name="Text Box 9"/>
          <p:cNvSpPr txBox="1">
            <a:spLocks noChangeArrowheads="1"/>
          </p:cNvSpPr>
          <p:nvPr/>
        </p:nvSpPr>
        <p:spPr bwMode="auto">
          <a:xfrm>
            <a:off x="195942" y="404664"/>
            <a:ext cx="8357393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36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6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6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6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6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Результаты </a:t>
            </a:r>
            <a:r>
              <a:rPr lang="ru-RU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освоения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в программе «Мир открытий»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представлены в виде целевых ориентиров</a:t>
            </a:r>
          </a:p>
        </p:txBody>
      </p:sp>
      <p:sp>
        <p:nvSpPr>
          <p:cNvPr id="24581" name="AutoShape 7"/>
          <p:cNvSpPr>
            <a:spLocks noChangeArrowheads="1"/>
          </p:cNvSpPr>
          <p:nvPr/>
        </p:nvSpPr>
        <p:spPr bwMode="auto">
          <a:xfrm>
            <a:off x="529540" y="2022165"/>
            <a:ext cx="7993063" cy="2816845"/>
          </a:xfrm>
          <a:prstGeom prst="foldedCorner">
            <a:avLst>
              <a:gd name="adj" fmla="val 12500"/>
            </a:avLst>
          </a:prstGeom>
          <a:solidFill>
            <a:schemeClr val="bg1"/>
          </a:solidFill>
          <a:ln w="25400">
            <a:solidFill>
              <a:srgbClr val="6699FF"/>
            </a:solidFill>
            <a:round/>
            <a:headEnd/>
            <a:tailEnd/>
          </a:ln>
          <a:effectLst>
            <a:prstShdw prst="shdw17" dist="17961" dir="2700000">
              <a:srgbClr val="3D5C99"/>
            </a:prstShdw>
          </a:effectLst>
        </p:spPr>
        <p:txBody>
          <a:bodyPr wrap="none"/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solidFill>
                  <a:srgbClr val="C00000"/>
                </a:solidFill>
                <a:latin typeface="Arial" charset="0"/>
              </a:rPr>
              <a:t>Целевые ориентиры </a:t>
            </a:r>
            <a:r>
              <a:rPr lang="ru-RU" sz="2400" b="1" dirty="0">
                <a:solidFill>
                  <a:srgbClr val="000000"/>
                </a:solidFill>
                <a:latin typeface="Arial" charset="0"/>
              </a:rPr>
              <a:t>- </a:t>
            </a:r>
            <a:r>
              <a:rPr lang="ru-RU" sz="2400" b="1" dirty="0" smtClean="0">
                <a:solidFill>
                  <a:srgbClr val="000000"/>
                </a:solidFill>
                <a:latin typeface="Arial" charset="0"/>
              </a:rPr>
              <a:t>социально-нормативные 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000000"/>
                </a:solidFill>
                <a:latin typeface="Arial" charset="0"/>
              </a:rPr>
              <a:t>возрастные </a:t>
            </a:r>
            <a:r>
              <a:rPr lang="ru-RU" sz="2400" b="1" dirty="0">
                <a:solidFill>
                  <a:srgbClr val="000000"/>
                </a:solidFill>
                <a:latin typeface="Arial" charset="0"/>
              </a:rPr>
              <a:t>характеристики </a:t>
            </a:r>
            <a:r>
              <a:rPr lang="ru-RU" sz="2400" b="1" dirty="0" smtClean="0">
                <a:solidFill>
                  <a:srgbClr val="000000"/>
                </a:solidFill>
                <a:latin typeface="Arial" charset="0"/>
              </a:rPr>
              <a:t>возможных 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000000"/>
                </a:solidFill>
                <a:latin typeface="Arial" charset="0"/>
              </a:rPr>
              <a:t>достижений </a:t>
            </a:r>
            <a:r>
              <a:rPr lang="ru-RU" sz="2400" b="1" dirty="0">
                <a:solidFill>
                  <a:srgbClr val="000000"/>
                </a:solidFill>
                <a:latin typeface="Arial" charset="0"/>
              </a:rPr>
              <a:t>ребенка </a:t>
            </a:r>
            <a:r>
              <a:rPr lang="ru-RU" sz="2400" b="1" dirty="0" smtClean="0">
                <a:solidFill>
                  <a:srgbClr val="000000"/>
                </a:solidFill>
                <a:latin typeface="Arial" charset="0"/>
              </a:rPr>
              <a:t>на </a:t>
            </a:r>
            <a:r>
              <a:rPr lang="ru-RU" sz="2400" b="1" dirty="0">
                <a:solidFill>
                  <a:srgbClr val="000000"/>
                </a:solidFill>
                <a:latin typeface="Arial" charset="0"/>
              </a:rPr>
              <a:t>этапе завершения </a:t>
            </a:r>
            <a:r>
              <a:rPr lang="ru-RU" sz="2400" b="1" dirty="0" smtClean="0">
                <a:solidFill>
                  <a:srgbClr val="000000"/>
                </a:solidFill>
                <a:latin typeface="Arial" charset="0"/>
              </a:rPr>
              <a:t>уровня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000000"/>
                </a:solidFill>
                <a:latin typeface="Arial" charset="0"/>
              </a:rPr>
              <a:t>дошкольного образования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800" b="1" dirty="0" smtClean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24582" name="Picture 8" descr="0_6c7ad_2bb12ffe_ori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8806" y="4845843"/>
            <a:ext cx="1871663" cy="187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626166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2758" y="44624"/>
            <a:ext cx="1189037" cy="1427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3924" y="186542"/>
            <a:ext cx="7498080" cy="1143000"/>
          </a:xfrm>
        </p:spPr>
        <p:txBody>
          <a:bodyPr/>
          <a:lstStyle/>
          <a:p>
            <a:pPr algn="ctr"/>
            <a:r>
              <a:rPr lang="ru-RU" sz="2400" b="1" dirty="0">
                <a:solidFill>
                  <a:srgbClr val="7030A0"/>
                </a:solidFill>
                <a:effectLst/>
                <a:latin typeface="Arial Black" pitchFamily="34" charset="0"/>
              </a:rPr>
              <a:t>Нормативно-правовая база</a:t>
            </a:r>
            <a:br>
              <a:rPr lang="ru-RU" sz="2400" b="1" dirty="0">
                <a:solidFill>
                  <a:srgbClr val="7030A0"/>
                </a:solidFill>
                <a:effectLst/>
                <a:latin typeface="Arial Black" pitchFamily="34" charset="0"/>
              </a:rPr>
            </a:br>
            <a:r>
              <a:rPr lang="ru-RU" sz="2400" b="1" dirty="0">
                <a:solidFill>
                  <a:srgbClr val="7030A0"/>
                </a:solidFill>
                <a:effectLst/>
                <a:latin typeface="Arial Black" pitchFamily="34" charset="0"/>
              </a:rPr>
              <a:t> деятельности ДОУ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87489" y="1187624"/>
            <a:ext cx="7498080" cy="5481736"/>
          </a:xfrm>
        </p:spPr>
        <p:txBody>
          <a:bodyPr>
            <a:normAutofit/>
          </a:bodyPr>
          <a:lstStyle/>
          <a:p>
            <a:pPr marL="27432" lvl="0" indent="0">
              <a:buClr>
                <a:srgbClr val="3891A7"/>
              </a:buClr>
              <a:buNone/>
            </a:pPr>
            <a:r>
              <a:rPr lang="ru-RU" sz="1500" b="1" dirty="0">
                <a:solidFill>
                  <a:prstClr val="black">
                    <a:lumMod val="50000"/>
                  </a:prstClr>
                </a:solidFill>
              </a:rPr>
              <a:t>•	</a:t>
            </a:r>
            <a:r>
              <a:rPr lang="ru-RU" sz="1600" b="1" dirty="0">
                <a:solidFill>
                  <a:prstClr val="black">
                    <a:lumMod val="50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закон "Об образовании в Российской Федерации" </a:t>
            </a:r>
            <a:endParaRPr lang="ru-RU" sz="1600" b="1" dirty="0" smtClean="0">
              <a:solidFill>
                <a:prstClr val="black">
                  <a:lumMod val="50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432" lvl="0" indent="0">
              <a:buClr>
                <a:srgbClr val="3891A7"/>
              </a:buClr>
              <a:buNone/>
            </a:pPr>
            <a:r>
              <a:rPr lang="ru-RU" sz="1500" dirty="0" smtClean="0">
                <a:solidFill>
                  <a:prstClr val="black">
                    <a:lumMod val="50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</a:t>
            </a:r>
            <a:r>
              <a:rPr lang="ru-RU" sz="1500" dirty="0">
                <a:solidFill>
                  <a:prstClr val="black">
                    <a:lumMod val="50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29 декабря 2012 г. № 273</a:t>
            </a:r>
            <a:r>
              <a:rPr lang="ru-RU" sz="1500" dirty="0" smtClean="0">
                <a:solidFill>
                  <a:prstClr val="black">
                    <a:lumMod val="50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ru-RU" sz="1500" dirty="0">
              <a:solidFill>
                <a:prstClr val="black">
                  <a:lumMod val="50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432" lvl="0" indent="0">
              <a:buClr>
                <a:srgbClr val="3891A7"/>
              </a:buClr>
              <a:buNone/>
            </a:pPr>
            <a:r>
              <a:rPr lang="ru-RU" sz="1500" b="1" dirty="0">
                <a:solidFill>
                  <a:prstClr val="black">
                    <a:lumMod val="50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	</a:t>
            </a:r>
            <a:r>
              <a:rPr lang="ru-RU" sz="1600" b="1" dirty="0">
                <a:solidFill>
                  <a:prstClr val="black">
                    <a:lumMod val="50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СанПиН 2.4.1.3049-13 «Санитарно – эпидемиологические требования к устройству, содержанию и организации режима работы дошкольных образовательных организаций»</a:t>
            </a:r>
            <a:r>
              <a:rPr lang="ru-RU" sz="1500" b="1" dirty="0">
                <a:solidFill>
                  <a:prstClr val="black">
                    <a:lumMod val="50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smtClean="0">
                <a:solidFill>
                  <a:prstClr val="black">
                    <a:lumMod val="50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29.05.2013 №28564 утвержденным постановлением Главного государственного санитарного врача РФ от 15.05.2013 №26;</a:t>
            </a:r>
          </a:p>
          <a:p>
            <a:pPr marL="27432" lvl="0" indent="0">
              <a:buClr>
                <a:srgbClr val="3891A7"/>
              </a:buClr>
              <a:buNone/>
            </a:pPr>
            <a:r>
              <a:rPr lang="ru-RU" sz="1500" b="1" dirty="0" smtClean="0">
                <a:solidFill>
                  <a:prstClr val="black">
                    <a:lumMod val="50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	</a:t>
            </a:r>
            <a:r>
              <a:rPr lang="ru-RU" sz="1600" b="1" dirty="0" smtClean="0">
                <a:solidFill>
                  <a:prstClr val="black">
                    <a:lumMod val="50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«Порядок организации и осуществлении образовательной деятельности по основным общеобразовательным программам – образовательным программам дошкольного образования», </a:t>
            </a:r>
            <a:r>
              <a:rPr lang="ru-RU" sz="1500" dirty="0" smtClean="0">
                <a:solidFill>
                  <a:prstClr val="black">
                    <a:lumMod val="50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Министерства образования и науки Российской Федерации от 30 августа 2013г. №1014;</a:t>
            </a:r>
          </a:p>
          <a:p>
            <a:pPr marL="27432" lvl="0" indent="0">
              <a:buClr>
                <a:srgbClr val="3891A7"/>
              </a:buClr>
              <a:buNone/>
            </a:pPr>
            <a:r>
              <a:rPr lang="ru-RU" sz="1500" b="1" dirty="0" smtClean="0">
                <a:solidFill>
                  <a:prstClr val="black">
                    <a:lumMod val="50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	</a:t>
            </a:r>
            <a:r>
              <a:rPr lang="ru-RU" sz="1700" b="1" dirty="0" smtClean="0">
                <a:solidFill>
                  <a:prstClr val="black">
                    <a:lumMod val="50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Приказ</a:t>
            </a:r>
            <a:r>
              <a:rPr lang="ru-RU" sz="1700" dirty="0" smtClean="0">
                <a:solidFill>
                  <a:prstClr val="black">
                    <a:lumMod val="50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Министерства образования и науки РФ </a:t>
            </a:r>
            <a:r>
              <a:rPr lang="ru-RU" sz="1700" dirty="0">
                <a:solidFill>
                  <a:prstClr val="black">
                    <a:lumMod val="50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17 октября 2013 г. N </a:t>
            </a:r>
            <a:r>
              <a:rPr lang="ru-RU" sz="1700" dirty="0" smtClean="0">
                <a:solidFill>
                  <a:prstClr val="black">
                    <a:lumMod val="50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1155 </a:t>
            </a:r>
            <a:r>
              <a:rPr lang="ru-RU" sz="1700" b="1" dirty="0" smtClean="0">
                <a:solidFill>
                  <a:prstClr val="black">
                    <a:lumMod val="50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«Об утверждении федерального государственного образовательного стандарта дошкольного образования» (ФГОС ДО)</a:t>
            </a:r>
          </a:p>
          <a:p>
            <a:pPr marL="27432" lvl="0" indent="0">
              <a:buClr>
                <a:srgbClr val="3891A7"/>
              </a:buClr>
              <a:buNone/>
            </a:pPr>
            <a:r>
              <a:rPr lang="ru-RU" sz="1500" b="1" dirty="0" smtClean="0">
                <a:solidFill>
                  <a:prstClr val="black">
                    <a:lumMod val="50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</a:t>
            </a:r>
            <a:r>
              <a:rPr lang="ru-RU" sz="1500" b="1" dirty="0">
                <a:solidFill>
                  <a:prstClr val="black">
                    <a:lumMod val="50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700" b="1" dirty="0">
                <a:solidFill>
                  <a:prstClr val="black">
                    <a:lumMod val="50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Устав МБОУ </a:t>
            </a:r>
            <a:r>
              <a:rPr lang="ru-RU" sz="1700" b="1" dirty="0" smtClean="0">
                <a:solidFill>
                  <a:prstClr val="black">
                    <a:lumMod val="50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700" b="1" dirty="0" err="1" smtClean="0">
                <a:solidFill>
                  <a:prstClr val="black">
                    <a:lumMod val="50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Березниковская</a:t>
            </a:r>
            <a:r>
              <a:rPr lang="ru-RU" sz="1700" b="1" dirty="0" smtClean="0">
                <a:solidFill>
                  <a:prstClr val="black">
                    <a:lumMod val="50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средняя школа», </a:t>
            </a:r>
            <a:r>
              <a:rPr lang="ru-RU" sz="1500" dirty="0" smtClean="0">
                <a:solidFill>
                  <a:prstClr val="black">
                    <a:lumMod val="50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 постановлением </a:t>
            </a:r>
            <a:r>
              <a:rPr lang="ru-RU" sz="1500" dirty="0">
                <a:solidFill>
                  <a:prstClr val="black">
                    <a:lumMod val="50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главы МО «</a:t>
            </a:r>
            <a:r>
              <a:rPr lang="ru-RU" sz="1500" dirty="0" err="1">
                <a:solidFill>
                  <a:prstClr val="black">
                    <a:lumMod val="50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Виноградовский</a:t>
            </a:r>
            <a:r>
              <a:rPr lang="ru-RU" sz="1500" dirty="0">
                <a:solidFill>
                  <a:prstClr val="black">
                    <a:lumMod val="50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муниципальный район» от 10.08.2015г. №413</a:t>
            </a:r>
          </a:p>
          <a:p>
            <a:pPr marL="27432" lvl="0" indent="0">
              <a:buClr>
                <a:srgbClr val="3891A7"/>
              </a:buClr>
              <a:buNone/>
            </a:pPr>
            <a:r>
              <a:rPr lang="ru-RU" sz="1500" b="1" dirty="0" smtClean="0">
                <a:solidFill>
                  <a:prstClr val="black">
                    <a:lumMod val="50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</a:t>
            </a:r>
            <a:r>
              <a:rPr lang="ru-RU" sz="1500" b="1" dirty="0">
                <a:solidFill>
                  <a:prstClr val="black">
                    <a:lumMod val="50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700" b="1" dirty="0">
                <a:solidFill>
                  <a:prstClr val="black">
                    <a:lumMod val="50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Положение о филиале МБОУ </a:t>
            </a:r>
            <a:r>
              <a:rPr lang="ru-RU" sz="1700" b="1" dirty="0" smtClean="0">
                <a:solidFill>
                  <a:prstClr val="black">
                    <a:lumMod val="50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700" b="1" dirty="0" err="1" smtClean="0">
                <a:solidFill>
                  <a:prstClr val="black">
                    <a:lumMod val="50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Березниковская</a:t>
            </a:r>
            <a:r>
              <a:rPr lang="ru-RU" sz="1700" b="1" dirty="0" smtClean="0">
                <a:solidFill>
                  <a:prstClr val="black">
                    <a:lumMod val="50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средняя школа» </a:t>
            </a:r>
            <a:r>
              <a:rPr lang="ru-RU" sz="1700" b="1" dirty="0">
                <a:solidFill>
                  <a:prstClr val="black">
                    <a:lumMod val="50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детский сад </a:t>
            </a:r>
            <a:r>
              <a:rPr lang="ru-RU" sz="1700" b="1" dirty="0" smtClean="0">
                <a:solidFill>
                  <a:prstClr val="black">
                    <a:lumMod val="50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№2 «Катюша», </a:t>
            </a:r>
            <a:r>
              <a:rPr lang="ru-RU" sz="1500" dirty="0" smtClean="0">
                <a:solidFill>
                  <a:prstClr val="black">
                    <a:lumMod val="50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утверждено </a:t>
            </a:r>
            <a:r>
              <a:rPr lang="ru-RU" sz="1500" dirty="0">
                <a:solidFill>
                  <a:prstClr val="black">
                    <a:lumMod val="50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постановлением главы МО «</a:t>
            </a:r>
            <a:r>
              <a:rPr lang="ru-RU" sz="1500" dirty="0" err="1">
                <a:solidFill>
                  <a:prstClr val="black">
                    <a:lumMod val="50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Виноградовский</a:t>
            </a:r>
            <a:r>
              <a:rPr lang="ru-RU" sz="1500" dirty="0">
                <a:solidFill>
                  <a:prstClr val="black">
                    <a:lumMod val="50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муниципальный район» </a:t>
            </a:r>
            <a:r>
              <a:rPr lang="ru-RU" sz="1500" dirty="0" smtClean="0">
                <a:solidFill>
                  <a:prstClr val="black">
                    <a:lumMod val="50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>
                <a:solidFill>
                  <a:prstClr val="black">
                    <a:lumMod val="50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31.05.2016 №47 </a:t>
            </a:r>
          </a:p>
          <a:p>
            <a:pPr marL="82296" indent="0">
              <a:buNone/>
            </a:pPr>
            <a:endParaRPr lang="ru-RU" dirty="0"/>
          </a:p>
        </p:txBody>
      </p:sp>
      <p:grpSp>
        <p:nvGrpSpPr>
          <p:cNvPr id="5" name="Group 2"/>
          <p:cNvGrpSpPr>
            <a:grpSpLocks/>
          </p:cNvGrpSpPr>
          <p:nvPr/>
        </p:nvGrpSpPr>
        <p:grpSpPr bwMode="auto">
          <a:xfrm>
            <a:off x="0" y="0"/>
            <a:ext cx="9075738" cy="6861175"/>
            <a:chOff x="6" y="1"/>
            <a:chExt cx="5717" cy="4322"/>
          </a:xfrm>
        </p:grpSpPr>
        <p:sp>
          <p:nvSpPr>
            <p:cNvPr id="6" name="Rectangle 3"/>
            <p:cNvSpPr>
              <a:spLocks noChangeArrowheads="1"/>
            </p:cNvSpPr>
            <p:nvPr/>
          </p:nvSpPr>
          <p:spPr bwMode="auto">
            <a:xfrm>
              <a:off x="6" y="1"/>
              <a:ext cx="5717" cy="4322"/>
            </a:xfrm>
            <a:prstGeom prst="rect">
              <a:avLst/>
            </a:prstGeom>
            <a:noFill/>
            <a:ln w="190500">
              <a:solidFill>
                <a:srgbClr val="558EC7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" name="Rectangle 4"/>
            <p:cNvSpPr>
              <a:spLocks noChangeArrowheads="1"/>
            </p:cNvSpPr>
            <p:nvPr/>
          </p:nvSpPr>
          <p:spPr bwMode="auto">
            <a:xfrm>
              <a:off x="177" y="182"/>
              <a:ext cx="5375" cy="3960"/>
            </a:xfrm>
            <a:prstGeom prst="rect">
              <a:avLst/>
            </a:prstGeom>
            <a:noFill/>
            <a:ln w="57150">
              <a:solidFill>
                <a:srgbClr val="558EC7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74890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78" name="Group 2"/>
          <p:cNvGrpSpPr>
            <a:grpSpLocks/>
          </p:cNvGrpSpPr>
          <p:nvPr/>
        </p:nvGrpSpPr>
        <p:grpSpPr bwMode="auto">
          <a:xfrm>
            <a:off x="0" y="0"/>
            <a:ext cx="9075738" cy="6861175"/>
            <a:chOff x="6" y="1"/>
            <a:chExt cx="5717" cy="4322"/>
          </a:xfrm>
        </p:grpSpPr>
        <p:sp>
          <p:nvSpPr>
            <p:cNvPr id="24583" name="Rectangle 3"/>
            <p:cNvSpPr>
              <a:spLocks noChangeArrowheads="1"/>
            </p:cNvSpPr>
            <p:nvPr/>
          </p:nvSpPr>
          <p:spPr bwMode="auto">
            <a:xfrm>
              <a:off x="6" y="1"/>
              <a:ext cx="5717" cy="4322"/>
            </a:xfrm>
            <a:prstGeom prst="rect">
              <a:avLst/>
            </a:prstGeom>
            <a:noFill/>
            <a:ln w="190500">
              <a:solidFill>
                <a:srgbClr val="558EC7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4584" name="Rectangle 4"/>
            <p:cNvSpPr>
              <a:spLocks noChangeArrowheads="1"/>
            </p:cNvSpPr>
            <p:nvPr/>
          </p:nvSpPr>
          <p:spPr bwMode="auto">
            <a:xfrm>
              <a:off x="177" y="182"/>
              <a:ext cx="5375" cy="3960"/>
            </a:xfrm>
            <a:prstGeom prst="rect">
              <a:avLst/>
            </a:prstGeom>
            <a:noFill/>
            <a:ln w="57150">
              <a:solidFill>
                <a:srgbClr val="558EC7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</p:grpSp>
      <p:pic>
        <p:nvPicPr>
          <p:cNvPr id="24579" name="Picture 13" descr="C:\Users\Gubina\Desktop\LOGO-GOOD-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224" y="-13344"/>
            <a:ext cx="832514" cy="82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8" name="Text Box 9"/>
          <p:cNvSpPr txBox="1">
            <a:spLocks noChangeArrowheads="1"/>
          </p:cNvSpPr>
          <p:nvPr/>
        </p:nvSpPr>
        <p:spPr bwMode="auto">
          <a:xfrm>
            <a:off x="195942" y="404664"/>
            <a:ext cx="8357393" cy="1261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36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6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6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6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6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Целевые </a:t>
            </a:r>
            <a:r>
              <a:rPr lang="ru-RU" sz="2400" dirty="0">
                <a:solidFill>
                  <a:srgbClr val="C00000"/>
                </a:solidFill>
                <a:latin typeface="Arial" charset="0"/>
                <a:cs typeface="Arial" charset="0"/>
              </a:rPr>
              <a:t>ориентиры образования в младенческом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dirty="0">
                <a:solidFill>
                  <a:srgbClr val="C00000"/>
                </a:solidFill>
                <a:latin typeface="Arial" charset="0"/>
                <a:cs typeface="Arial" charset="0"/>
              </a:rPr>
              <a:t>и раннем возрасте: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ru-RU" sz="28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24581" name="AutoShape 7"/>
          <p:cNvSpPr>
            <a:spLocks noChangeArrowheads="1"/>
          </p:cNvSpPr>
          <p:nvPr/>
        </p:nvSpPr>
        <p:spPr bwMode="auto">
          <a:xfrm>
            <a:off x="271464" y="1213670"/>
            <a:ext cx="8532812" cy="5239665"/>
          </a:xfrm>
          <a:prstGeom prst="foldedCorner">
            <a:avLst>
              <a:gd name="adj" fmla="val 12500"/>
            </a:avLst>
          </a:prstGeom>
          <a:solidFill>
            <a:schemeClr val="bg1"/>
          </a:solidFill>
          <a:ln w="25400">
            <a:solidFill>
              <a:srgbClr val="6699FF"/>
            </a:solidFill>
            <a:round/>
            <a:headEnd/>
            <a:tailEnd/>
          </a:ln>
          <a:effectLst>
            <a:prstShdw prst="shdw17" dist="17961" dir="2700000">
              <a:srgbClr val="3D5C99"/>
            </a:prstShdw>
          </a:effectLst>
        </p:spPr>
        <p:txBody>
          <a:bodyPr wrap="none"/>
          <a:lstStyle/>
          <a:p>
            <a:pPr marL="171450" indent="-17145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ru-RU" sz="1600" b="1" dirty="0">
                <a:solidFill>
                  <a:srgbClr val="000000"/>
                </a:solidFill>
                <a:latin typeface="Arial" charset="0"/>
              </a:rPr>
              <a:t>ребенок интересуется окружающими предметами и активно действует с ними; </a:t>
            </a:r>
            <a:endParaRPr lang="ru-RU" sz="1600" b="1" dirty="0" smtClean="0">
              <a:solidFill>
                <a:srgbClr val="000000"/>
              </a:solidFill>
              <a:latin typeface="Arial" charset="0"/>
            </a:endParaRPr>
          </a:p>
          <a:p>
            <a:pPr marL="171450" indent="-17145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ru-RU" sz="1600" b="1" dirty="0" smtClean="0">
                <a:solidFill>
                  <a:srgbClr val="000000"/>
                </a:solidFill>
                <a:latin typeface="Arial" charset="0"/>
              </a:rPr>
              <a:t>эмоционально </a:t>
            </a:r>
            <a:r>
              <a:rPr lang="ru-RU" sz="1600" b="1" dirty="0">
                <a:solidFill>
                  <a:srgbClr val="000000"/>
                </a:solidFill>
                <a:latin typeface="Arial" charset="0"/>
              </a:rPr>
              <a:t>вовлечен в действия с игрушками и другими предметами, </a:t>
            </a:r>
            <a:endParaRPr lang="ru-RU" sz="1600" b="1" dirty="0" smtClean="0">
              <a:solidFill>
                <a:srgbClr val="000000"/>
              </a:solidFill>
              <a:latin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rgbClr val="000000"/>
                </a:solidFill>
                <a:latin typeface="Arial" charset="0"/>
              </a:rPr>
              <a:t>стремится </a:t>
            </a:r>
            <a:r>
              <a:rPr lang="ru-RU" sz="1600" b="1" dirty="0">
                <a:solidFill>
                  <a:srgbClr val="000000"/>
                </a:solidFill>
                <a:latin typeface="Arial" charset="0"/>
              </a:rPr>
              <a:t>проявлять </a:t>
            </a:r>
            <a:r>
              <a:rPr lang="ru-RU" sz="1600" b="1" dirty="0" smtClean="0">
                <a:solidFill>
                  <a:srgbClr val="000000"/>
                </a:solidFill>
                <a:latin typeface="Arial" charset="0"/>
              </a:rPr>
              <a:t>настойчивость </a:t>
            </a:r>
            <a:r>
              <a:rPr lang="ru-RU" sz="1600" b="1" dirty="0">
                <a:solidFill>
                  <a:srgbClr val="000000"/>
                </a:solidFill>
                <a:latin typeface="Arial" charset="0"/>
              </a:rPr>
              <a:t>в достижении результата своих </a:t>
            </a:r>
            <a:r>
              <a:rPr lang="ru-RU" sz="1600" b="1" dirty="0" smtClean="0">
                <a:solidFill>
                  <a:srgbClr val="000000"/>
                </a:solidFill>
                <a:latin typeface="Arial" charset="0"/>
              </a:rPr>
              <a:t>действий;</a:t>
            </a:r>
          </a:p>
          <a:p>
            <a:pPr marL="171450" indent="-17145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ru-RU" sz="1600" b="1" dirty="0" smtClean="0">
                <a:solidFill>
                  <a:srgbClr val="000000"/>
                </a:solidFill>
                <a:latin typeface="Arial" charset="0"/>
              </a:rPr>
              <a:t>использует </a:t>
            </a:r>
            <a:r>
              <a:rPr lang="ru-RU" sz="1600" b="1" dirty="0">
                <a:solidFill>
                  <a:srgbClr val="000000"/>
                </a:solidFill>
                <a:latin typeface="Arial" charset="0"/>
              </a:rPr>
              <a:t>специфические, культурно фиксированные предметные действия</a:t>
            </a:r>
            <a:r>
              <a:rPr lang="ru-RU" sz="1600" b="1" dirty="0" smtClean="0">
                <a:solidFill>
                  <a:srgbClr val="000000"/>
                </a:solidFill>
                <a:latin typeface="Arial" charset="0"/>
              </a:rPr>
              <a:t>,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ru-RU" sz="1600" b="1" dirty="0">
                <a:solidFill>
                  <a:srgbClr val="000000"/>
                </a:solidFill>
                <a:latin typeface="Arial" charset="0"/>
              </a:rPr>
              <a:t>знает назначение </a:t>
            </a:r>
            <a:r>
              <a:rPr lang="ru-RU" sz="1600" b="1" dirty="0" smtClean="0">
                <a:solidFill>
                  <a:srgbClr val="000000"/>
                </a:solidFill>
                <a:latin typeface="Arial" charset="0"/>
              </a:rPr>
              <a:t>бытовых </a:t>
            </a:r>
            <a:r>
              <a:rPr lang="ru-RU" sz="1600" b="1" dirty="0">
                <a:solidFill>
                  <a:srgbClr val="000000"/>
                </a:solidFill>
                <a:latin typeface="Arial" charset="0"/>
              </a:rPr>
              <a:t>предметов (ложки, расчески, карандаша и пр.) </a:t>
            </a:r>
            <a:endParaRPr lang="ru-RU" sz="1600" b="1" dirty="0" smtClean="0">
              <a:solidFill>
                <a:srgbClr val="000000"/>
              </a:solidFill>
              <a:latin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rgbClr val="000000"/>
                </a:solidFill>
                <a:latin typeface="Arial" charset="0"/>
              </a:rPr>
              <a:t>и </a:t>
            </a:r>
            <a:r>
              <a:rPr lang="ru-RU" sz="1600" b="1" dirty="0">
                <a:solidFill>
                  <a:srgbClr val="000000"/>
                </a:solidFill>
                <a:latin typeface="Arial" charset="0"/>
              </a:rPr>
              <a:t>умеет пользоваться ими. </a:t>
            </a:r>
            <a:r>
              <a:rPr lang="ru-RU" sz="1600" b="1" dirty="0" smtClean="0">
                <a:solidFill>
                  <a:srgbClr val="000000"/>
                </a:solidFill>
                <a:latin typeface="Arial" charset="0"/>
              </a:rPr>
              <a:t>Владеет простейшими </a:t>
            </a:r>
            <a:r>
              <a:rPr lang="ru-RU" sz="1600" b="1" dirty="0">
                <a:solidFill>
                  <a:srgbClr val="000000"/>
                </a:solidFill>
                <a:latin typeface="Arial" charset="0"/>
              </a:rPr>
              <a:t>навыками самообслуживания; </a:t>
            </a:r>
            <a:endParaRPr lang="ru-RU" sz="1600" b="1" dirty="0" smtClean="0">
              <a:solidFill>
                <a:srgbClr val="000000"/>
              </a:solidFill>
              <a:latin typeface="Arial" charset="0"/>
            </a:endParaRPr>
          </a:p>
          <a:p>
            <a:pPr marL="171450" indent="-17145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ru-RU" sz="1600" b="1" dirty="0" smtClean="0">
                <a:solidFill>
                  <a:srgbClr val="000000"/>
                </a:solidFill>
                <a:latin typeface="Arial" charset="0"/>
              </a:rPr>
              <a:t>стремится </a:t>
            </a:r>
            <a:r>
              <a:rPr lang="ru-RU" sz="1600" b="1" dirty="0">
                <a:solidFill>
                  <a:srgbClr val="000000"/>
                </a:solidFill>
                <a:latin typeface="Arial" charset="0"/>
              </a:rPr>
              <a:t>проявлять самостоятельность в бытовом и игровом </a:t>
            </a:r>
            <a:r>
              <a:rPr lang="ru-RU" sz="1600" b="1" dirty="0" smtClean="0">
                <a:solidFill>
                  <a:srgbClr val="000000"/>
                </a:solidFill>
                <a:latin typeface="Arial" charset="0"/>
              </a:rPr>
              <a:t>поведении;</a:t>
            </a:r>
          </a:p>
          <a:p>
            <a:pPr marL="171450" indent="-17145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ru-RU" sz="1600" b="1" dirty="0" smtClean="0">
                <a:solidFill>
                  <a:srgbClr val="000000"/>
                </a:solidFill>
                <a:latin typeface="Arial" charset="0"/>
              </a:rPr>
              <a:t>владеет </a:t>
            </a:r>
            <a:r>
              <a:rPr lang="ru-RU" sz="1600" b="1" dirty="0">
                <a:solidFill>
                  <a:srgbClr val="000000"/>
                </a:solidFill>
                <a:latin typeface="Arial" charset="0"/>
              </a:rPr>
              <a:t>активной речью, включенной в общение; </a:t>
            </a:r>
            <a:endParaRPr lang="ru-RU" sz="1600" b="1" dirty="0" smtClean="0">
              <a:solidFill>
                <a:srgbClr val="000000"/>
              </a:solidFill>
              <a:latin typeface="Arial" charset="0"/>
            </a:endParaRPr>
          </a:p>
          <a:p>
            <a:pPr marL="171450" indent="-17145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ru-RU" sz="1600" b="1" dirty="0" smtClean="0">
                <a:solidFill>
                  <a:srgbClr val="000000"/>
                </a:solidFill>
                <a:latin typeface="Arial" charset="0"/>
              </a:rPr>
              <a:t>может </a:t>
            </a:r>
            <a:r>
              <a:rPr lang="ru-RU" sz="1600" b="1" dirty="0">
                <a:solidFill>
                  <a:srgbClr val="000000"/>
                </a:solidFill>
                <a:latin typeface="Arial" charset="0"/>
              </a:rPr>
              <a:t>обращаться с вопросами и просьбами, понимает речь взрослых; </a:t>
            </a:r>
            <a:endParaRPr lang="ru-RU" sz="1600" b="1" dirty="0" smtClean="0">
              <a:solidFill>
                <a:srgbClr val="000000"/>
              </a:solidFill>
              <a:latin typeface="Arial" charset="0"/>
            </a:endParaRPr>
          </a:p>
          <a:p>
            <a:pPr marL="171450" indent="-17145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ru-RU" sz="1600" b="1" dirty="0" smtClean="0">
                <a:solidFill>
                  <a:srgbClr val="000000"/>
                </a:solidFill>
                <a:latin typeface="Arial" charset="0"/>
              </a:rPr>
              <a:t>знает </a:t>
            </a:r>
            <a:r>
              <a:rPr lang="ru-RU" sz="1600" b="1" dirty="0">
                <a:solidFill>
                  <a:srgbClr val="000000"/>
                </a:solidFill>
                <a:latin typeface="Arial" charset="0"/>
              </a:rPr>
              <a:t>названия окружающих предметов и </a:t>
            </a:r>
            <a:r>
              <a:rPr lang="ru-RU" sz="1600" b="1" dirty="0" smtClean="0">
                <a:solidFill>
                  <a:srgbClr val="000000"/>
                </a:solidFill>
                <a:latin typeface="Arial" charset="0"/>
              </a:rPr>
              <a:t>игрушек;</a:t>
            </a:r>
          </a:p>
          <a:p>
            <a:pPr marL="171450" indent="-17145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ru-RU" sz="1600" b="1" dirty="0" smtClean="0">
                <a:solidFill>
                  <a:srgbClr val="000000"/>
                </a:solidFill>
                <a:latin typeface="Arial" charset="0"/>
              </a:rPr>
              <a:t>стремится </a:t>
            </a:r>
            <a:r>
              <a:rPr lang="ru-RU" sz="1600" b="1" dirty="0">
                <a:solidFill>
                  <a:srgbClr val="000000"/>
                </a:solidFill>
                <a:latin typeface="Arial" charset="0"/>
              </a:rPr>
              <a:t>к общению со взрослыми и активно подражает им в движениях и </a:t>
            </a:r>
            <a:endParaRPr lang="ru-RU" sz="1600" b="1" dirty="0" smtClean="0">
              <a:solidFill>
                <a:srgbClr val="000000"/>
              </a:solidFill>
              <a:latin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rgbClr val="000000"/>
                </a:solidFill>
                <a:latin typeface="Arial" charset="0"/>
              </a:rPr>
              <a:t>действиях</a:t>
            </a:r>
            <a:r>
              <a:rPr lang="ru-RU" sz="1600" b="1" dirty="0">
                <a:solidFill>
                  <a:srgbClr val="000000"/>
                </a:solidFill>
                <a:latin typeface="Arial" charset="0"/>
              </a:rPr>
              <a:t>; </a:t>
            </a:r>
            <a:endParaRPr lang="ru-RU" sz="1600" b="1" dirty="0" smtClean="0">
              <a:solidFill>
                <a:srgbClr val="000000"/>
              </a:solidFill>
              <a:latin typeface="Arial" charset="0"/>
            </a:endParaRPr>
          </a:p>
          <a:p>
            <a:pPr marL="171450" indent="-17145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ru-RU" sz="1600" b="1" dirty="0" smtClean="0">
                <a:solidFill>
                  <a:srgbClr val="000000"/>
                </a:solidFill>
                <a:latin typeface="Arial" charset="0"/>
              </a:rPr>
              <a:t>появляются </a:t>
            </a:r>
            <a:r>
              <a:rPr lang="ru-RU" sz="1600" b="1" dirty="0">
                <a:solidFill>
                  <a:srgbClr val="000000"/>
                </a:solidFill>
                <a:latin typeface="Arial" charset="0"/>
              </a:rPr>
              <a:t>игры, в которых ребенок воспроизводит действия </a:t>
            </a:r>
            <a:r>
              <a:rPr lang="ru-RU" sz="1600" b="1" dirty="0" smtClean="0">
                <a:solidFill>
                  <a:srgbClr val="000000"/>
                </a:solidFill>
                <a:latin typeface="Arial" charset="0"/>
              </a:rPr>
              <a:t>взрослого;</a:t>
            </a:r>
          </a:p>
          <a:p>
            <a:pPr marL="171450" indent="-17145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ru-RU" sz="1600" b="1" dirty="0" smtClean="0">
                <a:solidFill>
                  <a:srgbClr val="000000"/>
                </a:solidFill>
                <a:latin typeface="Arial" charset="0"/>
              </a:rPr>
              <a:t>проявляет </a:t>
            </a:r>
            <a:r>
              <a:rPr lang="ru-RU" sz="1600" b="1" dirty="0">
                <a:solidFill>
                  <a:srgbClr val="000000"/>
                </a:solidFill>
                <a:latin typeface="Arial" charset="0"/>
              </a:rPr>
              <a:t>интерес к сверстникам; наблюдает за их действиями и подражает </a:t>
            </a:r>
            <a:r>
              <a:rPr lang="ru-RU" sz="1600" b="1" dirty="0" smtClean="0">
                <a:solidFill>
                  <a:srgbClr val="000000"/>
                </a:solidFill>
                <a:latin typeface="Arial" charset="0"/>
              </a:rPr>
              <a:t>им;</a:t>
            </a:r>
          </a:p>
          <a:p>
            <a:pPr marL="171450" indent="-17145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ru-RU" sz="1600" b="1" dirty="0" smtClean="0">
                <a:solidFill>
                  <a:srgbClr val="000000"/>
                </a:solidFill>
                <a:latin typeface="Arial" charset="0"/>
              </a:rPr>
              <a:t>проявляет </a:t>
            </a:r>
            <a:r>
              <a:rPr lang="ru-RU" sz="1600" b="1" dirty="0">
                <a:solidFill>
                  <a:srgbClr val="000000"/>
                </a:solidFill>
                <a:latin typeface="Arial" charset="0"/>
              </a:rPr>
              <a:t>интерес к стихам, песням и сказкам, рассматриванию картинки, </a:t>
            </a:r>
            <a:endParaRPr lang="ru-RU" sz="1600" b="1" dirty="0" smtClean="0">
              <a:solidFill>
                <a:srgbClr val="000000"/>
              </a:solidFill>
              <a:latin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rgbClr val="000000"/>
                </a:solidFill>
                <a:latin typeface="Arial" charset="0"/>
              </a:rPr>
              <a:t>стремится </a:t>
            </a:r>
            <a:r>
              <a:rPr lang="ru-RU" sz="1600" b="1" dirty="0">
                <a:solidFill>
                  <a:srgbClr val="000000"/>
                </a:solidFill>
                <a:latin typeface="Arial" charset="0"/>
              </a:rPr>
              <a:t>двигаться </a:t>
            </a:r>
            <a:r>
              <a:rPr lang="ru-RU" sz="1600" b="1" dirty="0" smtClean="0">
                <a:solidFill>
                  <a:srgbClr val="000000"/>
                </a:solidFill>
                <a:latin typeface="Arial" charset="0"/>
              </a:rPr>
              <a:t>под </a:t>
            </a:r>
            <a:r>
              <a:rPr lang="ru-RU" sz="1600" b="1" dirty="0">
                <a:solidFill>
                  <a:srgbClr val="000000"/>
                </a:solidFill>
                <a:latin typeface="Arial" charset="0"/>
              </a:rPr>
              <a:t>музыку; </a:t>
            </a:r>
          </a:p>
          <a:p>
            <a:pPr marL="171450" indent="-17145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ru-RU" sz="1600" b="1" dirty="0" smtClean="0">
                <a:solidFill>
                  <a:srgbClr val="000000"/>
                </a:solidFill>
                <a:latin typeface="Arial" charset="0"/>
              </a:rPr>
              <a:t>эмоционально </a:t>
            </a:r>
            <a:r>
              <a:rPr lang="ru-RU" sz="1600" b="1" dirty="0">
                <a:solidFill>
                  <a:srgbClr val="000000"/>
                </a:solidFill>
                <a:latin typeface="Arial" charset="0"/>
              </a:rPr>
              <a:t>откликается на различные произведения культуры и </a:t>
            </a:r>
            <a:r>
              <a:rPr lang="ru-RU" sz="1600" b="1" dirty="0" smtClean="0">
                <a:solidFill>
                  <a:srgbClr val="000000"/>
                </a:solidFill>
                <a:latin typeface="Arial" charset="0"/>
              </a:rPr>
              <a:t>искусства;</a:t>
            </a:r>
          </a:p>
          <a:p>
            <a:pPr marL="171450" indent="-17145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ru-RU" sz="1600" b="1" dirty="0" smtClean="0">
                <a:solidFill>
                  <a:srgbClr val="000000"/>
                </a:solidFill>
                <a:latin typeface="Arial" charset="0"/>
              </a:rPr>
              <a:t>у </a:t>
            </a:r>
            <a:r>
              <a:rPr lang="ru-RU" sz="1600" b="1" dirty="0">
                <a:solidFill>
                  <a:srgbClr val="000000"/>
                </a:solidFill>
                <a:latin typeface="Arial" charset="0"/>
              </a:rPr>
              <a:t>ребенка развита крупная моторика, он стремится осваивать </a:t>
            </a:r>
            <a:r>
              <a:rPr lang="ru-RU" sz="1600" b="1" dirty="0" smtClean="0">
                <a:solidFill>
                  <a:srgbClr val="000000"/>
                </a:solidFill>
                <a:latin typeface="Arial" charset="0"/>
              </a:rPr>
              <a:t>различные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ru-RU" sz="1600" b="1" dirty="0">
                <a:solidFill>
                  <a:srgbClr val="000000"/>
                </a:solidFill>
                <a:latin typeface="Arial" charset="0"/>
              </a:rPr>
              <a:t>виды движения </a:t>
            </a:r>
            <a:r>
              <a:rPr lang="ru-RU" sz="1600" b="1" dirty="0" smtClean="0">
                <a:solidFill>
                  <a:srgbClr val="000000"/>
                </a:solidFill>
                <a:latin typeface="Arial" charset="0"/>
              </a:rPr>
              <a:t>(</a:t>
            </a:r>
            <a:r>
              <a:rPr lang="ru-RU" sz="1600" b="1" dirty="0">
                <a:solidFill>
                  <a:srgbClr val="000000"/>
                </a:solidFill>
                <a:latin typeface="Arial" charset="0"/>
              </a:rPr>
              <a:t>бег, лазанье, перешагивание и пр.).</a:t>
            </a:r>
          </a:p>
        </p:txBody>
      </p:sp>
      <p:pic>
        <p:nvPicPr>
          <p:cNvPr id="24582" name="Picture 8" descr="0_6c7ad_2bb12ffe_ori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5717597"/>
            <a:ext cx="1111077" cy="1111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8249815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78" name="Group 2"/>
          <p:cNvGrpSpPr>
            <a:grpSpLocks/>
          </p:cNvGrpSpPr>
          <p:nvPr/>
        </p:nvGrpSpPr>
        <p:grpSpPr bwMode="auto">
          <a:xfrm>
            <a:off x="0" y="0"/>
            <a:ext cx="9075738" cy="6861175"/>
            <a:chOff x="6" y="1"/>
            <a:chExt cx="5717" cy="4322"/>
          </a:xfrm>
        </p:grpSpPr>
        <p:sp>
          <p:nvSpPr>
            <p:cNvPr id="24583" name="Rectangle 3"/>
            <p:cNvSpPr>
              <a:spLocks noChangeArrowheads="1"/>
            </p:cNvSpPr>
            <p:nvPr/>
          </p:nvSpPr>
          <p:spPr bwMode="auto">
            <a:xfrm>
              <a:off x="6" y="1"/>
              <a:ext cx="5717" cy="4322"/>
            </a:xfrm>
            <a:prstGeom prst="rect">
              <a:avLst/>
            </a:prstGeom>
            <a:noFill/>
            <a:ln w="190500">
              <a:solidFill>
                <a:srgbClr val="558EC7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4584" name="Rectangle 4"/>
            <p:cNvSpPr>
              <a:spLocks noChangeArrowheads="1"/>
            </p:cNvSpPr>
            <p:nvPr/>
          </p:nvSpPr>
          <p:spPr bwMode="auto">
            <a:xfrm>
              <a:off x="177" y="182"/>
              <a:ext cx="5375" cy="3960"/>
            </a:xfrm>
            <a:prstGeom prst="rect">
              <a:avLst/>
            </a:prstGeom>
            <a:noFill/>
            <a:ln w="57150">
              <a:solidFill>
                <a:srgbClr val="558EC7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</p:grpSp>
      <p:pic>
        <p:nvPicPr>
          <p:cNvPr id="24579" name="Picture 13" descr="C:\Users\Gubina\Desktop\LOGO-GOOD-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224" y="-13344"/>
            <a:ext cx="832514" cy="82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8" name="Text Box 9"/>
          <p:cNvSpPr txBox="1">
            <a:spLocks noChangeArrowheads="1"/>
          </p:cNvSpPr>
          <p:nvPr/>
        </p:nvSpPr>
        <p:spPr bwMode="auto">
          <a:xfrm>
            <a:off x="135732" y="282928"/>
            <a:ext cx="8357393" cy="1261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36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6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6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6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6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Целевые </a:t>
            </a:r>
            <a:r>
              <a:rPr lang="ru-RU" sz="2400" dirty="0">
                <a:solidFill>
                  <a:srgbClr val="C00000"/>
                </a:solidFill>
                <a:latin typeface="Arial" charset="0"/>
                <a:cs typeface="Arial" charset="0"/>
              </a:rPr>
              <a:t>ориентиры на этапе завершения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dirty="0">
                <a:solidFill>
                  <a:srgbClr val="C00000"/>
                </a:solidFill>
                <a:latin typeface="Arial" charset="0"/>
                <a:cs typeface="Arial" charset="0"/>
              </a:rPr>
              <a:t>дошкольного образования</a:t>
            </a:r>
            <a:r>
              <a:rPr lang="ru-RU" sz="2400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:</a:t>
            </a:r>
            <a:endParaRPr lang="ru-RU" sz="2400" dirty="0">
              <a:solidFill>
                <a:srgbClr val="C00000"/>
              </a:solidFill>
              <a:latin typeface="Arial" charset="0"/>
              <a:cs typeface="Arial" charset="0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ru-RU" sz="28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24581" name="AutoShape 7"/>
          <p:cNvSpPr>
            <a:spLocks noChangeArrowheads="1"/>
          </p:cNvSpPr>
          <p:nvPr/>
        </p:nvSpPr>
        <p:spPr bwMode="auto">
          <a:xfrm>
            <a:off x="271463" y="1072045"/>
            <a:ext cx="8532812" cy="5515137"/>
          </a:xfrm>
          <a:prstGeom prst="foldedCorner">
            <a:avLst>
              <a:gd name="adj" fmla="val 12500"/>
            </a:avLst>
          </a:prstGeom>
          <a:solidFill>
            <a:schemeClr val="bg1"/>
          </a:solidFill>
          <a:ln w="25400">
            <a:solidFill>
              <a:srgbClr val="6699FF"/>
            </a:solidFill>
            <a:round/>
            <a:headEnd/>
            <a:tailEnd/>
          </a:ln>
          <a:effectLst>
            <a:prstShdw prst="shdw17" dist="17961" dir="2700000">
              <a:srgbClr val="3D5C99"/>
            </a:prstShdw>
          </a:effectLst>
        </p:spPr>
        <p:txBody>
          <a:bodyPr wrap="none"/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400" b="1" dirty="0"/>
              <a:t>ребенок </a:t>
            </a:r>
            <a:r>
              <a:rPr lang="ru-RU" sz="1400" b="1" dirty="0" smtClean="0"/>
              <a:t>проявляет </a:t>
            </a:r>
            <a:r>
              <a:rPr lang="ru-RU" sz="1400" b="1" dirty="0"/>
              <a:t>инициативу и самостоятельность в разных видах </a:t>
            </a:r>
            <a:r>
              <a:rPr lang="ru-RU" sz="1400" b="1" dirty="0" smtClean="0"/>
              <a:t>деятельности; </a:t>
            </a:r>
            <a:endParaRPr lang="ru-RU" sz="1400" b="1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400" b="1" dirty="0" smtClean="0"/>
              <a:t>способен </a:t>
            </a:r>
            <a:r>
              <a:rPr lang="ru-RU" sz="1400" b="1" dirty="0"/>
              <a:t>выбирать себе род занятий, участников по совместной </a:t>
            </a:r>
            <a:r>
              <a:rPr lang="ru-RU" sz="1400" b="1" dirty="0" smtClean="0"/>
              <a:t>деятельности;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400" b="1" dirty="0" smtClean="0"/>
              <a:t>ребенок </a:t>
            </a:r>
            <a:r>
              <a:rPr lang="ru-RU" sz="1400" b="1" dirty="0"/>
              <a:t>обладает установкой положительного отношения к миру, к разным видам труда, </a:t>
            </a:r>
            <a:r>
              <a:rPr lang="ru-RU" sz="1400" b="1" dirty="0" smtClean="0"/>
              <a:t>другим </a:t>
            </a:r>
          </a:p>
          <a:p>
            <a:r>
              <a:rPr lang="ru-RU" sz="1400" b="1" dirty="0" smtClean="0"/>
              <a:t>      людям и </a:t>
            </a:r>
            <a:r>
              <a:rPr lang="ru-RU" sz="1400" b="1" dirty="0"/>
              <a:t>самому себе, обладает чувством собственного достоинства;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400" b="1" dirty="0" smtClean="0"/>
              <a:t>активно </a:t>
            </a:r>
            <a:r>
              <a:rPr lang="ru-RU" sz="1400" b="1" dirty="0"/>
              <a:t>взаимодействует со сверстниками и взрослыми, участвует в совместных играх. </a:t>
            </a:r>
            <a:r>
              <a:rPr lang="ru-RU" sz="1400" b="1" dirty="0" smtClean="0"/>
              <a:t>Способен </a:t>
            </a:r>
          </a:p>
          <a:p>
            <a:r>
              <a:rPr lang="ru-RU" sz="1400" b="1" dirty="0" smtClean="0"/>
              <a:t>      договариваться</a:t>
            </a:r>
            <a:r>
              <a:rPr lang="ru-RU" sz="1400" b="1" dirty="0"/>
              <a:t>, учитывать интересы и чувства других, сопереживать </a:t>
            </a:r>
            <a:r>
              <a:rPr lang="ru-RU" sz="1400" b="1" dirty="0" smtClean="0"/>
              <a:t>неудачам и </a:t>
            </a:r>
            <a:r>
              <a:rPr lang="ru-RU" sz="1400" b="1" dirty="0"/>
              <a:t>радоваться </a:t>
            </a:r>
            <a:r>
              <a:rPr lang="ru-RU" sz="1400" b="1" dirty="0" smtClean="0"/>
              <a:t>успехам</a:t>
            </a:r>
          </a:p>
          <a:p>
            <a:r>
              <a:rPr lang="ru-RU" sz="1400" b="1" dirty="0" smtClean="0"/>
              <a:t>      других, старается </a:t>
            </a:r>
            <a:r>
              <a:rPr lang="ru-RU" sz="1400" b="1" dirty="0"/>
              <a:t>разрешать конфликты;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400" b="1" dirty="0"/>
              <a:t>ребенок обладает развитым воображением</a:t>
            </a:r>
            <a:r>
              <a:rPr lang="ru-RU" sz="1400" b="1" dirty="0" smtClean="0"/>
              <a:t>, которое реализуется в разных видах деятельности;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400" b="1" dirty="0" smtClean="0"/>
              <a:t>ребенок владеет разными формами и видами игры, различает условную и </a:t>
            </a:r>
            <a:r>
              <a:rPr lang="ru-RU" sz="1400" b="1" dirty="0"/>
              <a:t>реальную ситуации, умеет </a:t>
            </a:r>
            <a:endParaRPr lang="ru-RU" sz="1400" b="1" dirty="0" smtClean="0"/>
          </a:p>
          <a:p>
            <a:r>
              <a:rPr lang="ru-RU" sz="1400" b="1" dirty="0" smtClean="0"/>
              <a:t>      подчиняться </a:t>
            </a:r>
            <a:r>
              <a:rPr lang="ru-RU" sz="1400" b="1" dirty="0"/>
              <a:t>разным правилам и социальным </a:t>
            </a:r>
            <a:r>
              <a:rPr lang="ru-RU" sz="1400" b="1" dirty="0" smtClean="0"/>
              <a:t>нормам;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400" b="1" dirty="0" smtClean="0"/>
              <a:t>ребенок </a:t>
            </a:r>
            <a:r>
              <a:rPr lang="ru-RU" sz="1400" b="1" dirty="0"/>
              <a:t>достаточно хорошо владеет устной речью, может выражать свои мысли и </a:t>
            </a:r>
            <a:r>
              <a:rPr lang="ru-RU" sz="1400" b="1" dirty="0" smtClean="0"/>
              <a:t>желания, может </a:t>
            </a:r>
          </a:p>
          <a:p>
            <a:r>
              <a:rPr lang="ru-RU" sz="1400" b="1" dirty="0" smtClean="0"/>
              <a:t>      выделять </a:t>
            </a:r>
            <a:r>
              <a:rPr lang="ru-RU" sz="1400" b="1" dirty="0"/>
              <a:t>звуки в словах, </a:t>
            </a:r>
            <a:r>
              <a:rPr lang="ru-RU" sz="1400" b="1" dirty="0" smtClean="0"/>
              <a:t>у </a:t>
            </a:r>
            <a:r>
              <a:rPr lang="ru-RU" sz="1400" b="1" dirty="0"/>
              <a:t>ребенка складываются предпосылки грамотности;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400" b="1" dirty="0"/>
              <a:t>у ребенка развита крупная и мелкая моторика;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400" b="1" dirty="0" smtClean="0"/>
              <a:t>он </a:t>
            </a:r>
            <a:r>
              <a:rPr lang="ru-RU" sz="1400" b="1" dirty="0"/>
              <a:t>подвижен, вынослив, владеет основными движениями, может контролировать </a:t>
            </a:r>
            <a:r>
              <a:rPr lang="ru-RU" sz="1400" b="1" dirty="0" smtClean="0"/>
              <a:t>свои </a:t>
            </a:r>
            <a:r>
              <a:rPr lang="ru-RU" sz="1400" b="1" dirty="0"/>
              <a:t>движения и </a:t>
            </a:r>
            <a:endParaRPr lang="ru-RU" sz="1400" b="1" dirty="0" smtClean="0"/>
          </a:p>
          <a:p>
            <a:r>
              <a:rPr lang="ru-RU" sz="1400" b="1" dirty="0" smtClean="0"/>
              <a:t>       управлять ими;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400" b="1" dirty="0" smtClean="0"/>
              <a:t>ребенок </a:t>
            </a:r>
            <a:r>
              <a:rPr lang="ru-RU" sz="1400" b="1" dirty="0"/>
              <a:t>способен к волевым усилиям, может следовать социальным нормам поведения и </a:t>
            </a:r>
            <a:r>
              <a:rPr lang="ru-RU" sz="1400" b="1" dirty="0" smtClean="0"/>
              <a:t>правилам,</a:t>
            </a:r>
          </a:p>
          <a:p>
            <a:r>
              <a:rPr lang="ru-RU" sz="1400" b="1" dirty="0" smtClean="0"/>
              <a:t>      может </a:t>
            </a:r>
            <a:r>
              <a:rPr lang="ru-RU" sz="1400" b="1" dirty="0"/>
              <a:t>соблюдать правила безопасного поведения и личной гигиены;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400" b="1" dirty="0"/>
              <a:t>ребенок проявляет </a:t>
            </a:r>
            <a:r>
              <a:rPr lang="ru-RU" sz="1400" b="1" dirty="0" smtClean="0"/>
              <a:t>любознательность, интересуется </a:t>
            </a:r>
            <a:r>
              <a:rPr lang="ru-RU" sz="1400" b="1" dirty="0"/>
              <a:t>причинно-следственными связями, </a:t>
            </a:r>
            <a:r>
              <a:rPr lang="ru-RU" sz="1400" b="1" dirty="0" smtClean="0"/>
              <a:t>пытается </a:t>
            </a:r>
          </a:p>
          <a:p>
            <a:r>
              <a:rPr lang="ru-RU" sz="1400" b="1" dirty="0" smtClean="0"/>
              <a:t>      самостоятельно </a:t>
            </a:r>
            <a:r>
              <a:rPr lang="ru-RU" sz="1400" b="1" dirty="0"/>
              <a:t>придумывать объяснения явлениям природы и поступкам людей; </a:t>
            </a:r>
            <a:endParaRPr lang="ru-RU" sz="1400" b="1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400" b="1" dirty="0" smtClean="0"/>
              <a:t>склонен </a:t>
            </a:r>
            <a:r>
              <a:rPr lang="ru-RU" sz="1400" b="1" dirty="0"/>
              <a:t>наблюдать, экспериментировать. </a:t>
            </a:r>
            <a:r>
              <a:rPr lang="ru-RU" sz="1400" b="1" dirty="0" smtClean="0"/>
              <a:t>Обладает </a:t>
            </a:r>
            <a:r>
              <a:rPr lang="ru-RU" sz="1400" b="1" dirty="0"/>
              <a:t>начальными знаниями о себе, </a:t>
            </a:r>
            <a:r>
              <a:rPr lang="ru-RU" sz="1400" b="1" dirty="0" smtClean="0"/>
              <a:t>о </a:t>
            </a:r>
            <a:r>
              <a:rPr lang="ru-RU" sz="1400" b="1" dirty="0"/>
              <a:t>природном и </a:t>
            </a:r>
            <a:endParaRPr lang="ru-RU" sz="1400" b="1" dirty="0" smtClean="0"/>
          </a:p>
          <a:p>
            <a:r>
              <a:rPr lang="ru-RU" sz="1400" b="1" dirty="0" smtClean="0"/>
              <a:t>      социальном </a:t>
            </a:r>
            <a:r>
              <a:rPr lang="ru-RU" sz="1400" b="1" dirty="0"/>
              <a:t>мире, в котором он живет; </a:t>
            </a:r>
            <a:endParaRPr lang="ru-RU" sz="1400" b="1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400" b="1" dirty="0" smtClean="0"/>
              <a:t>знаком </a:t>
            </a:r>
            <a:r>
              <a:rPr lang="ru-RU" sz="1400" b="1" dirty="0"/>
              <a:t>с произведениями детской литературы, обладает элементарными представлениями из </a:t>
            </a:r>
            <a:endParaRPr lang="ru-RU" sz="1400" b="1" dirty="0" smtClean="0"/>
          </a:p>
          <a:p>
            <a:r>
              <a:rPr lang="ru-RU" sz="1400" b="1" dirty="0" smtClean="0"/>
              <a:t>      области </a:t>
            </a:r>
            <a:r>
              <a:rPr lang="ru-RU" sz="1400" b="1" dirty="0"/>
              <a:t>живой природы, естествознания, математики, истории и т.п</a:t>
            </a:r>
            <a:r>
              <a:rPr lang="ru-RU" sz="1400" b="1" dirty="0" smtClean="0"/>
              <a:t>.;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400" b="1" dirty="0" smtClean="0"/>
              <a:t> </a:t>
            </a:r>
            <a:r>
              <a:rPr lang="ru-RU" sz="1400" b="1" dirty="0"/>
              <a:t>ребенок способен к принятию собственных решений, опираясь на свои знания и умения в </a:t>
            </a:r>
            <a:endParaRPr lang="ru-RU" sz="1400" b="1" dirty="0" smtClean="0"/>
          </a:p>
          <a:p>
            <a:r>
              <a:rPr lang="ru-RU" sz="1400" b="1" dirty="0" smtClean="0"/>
              <a:t>       различных </a:t>
            </a:r>
            <a:r>
              <a:rPr lang="ru-RU" sz="1400" b="1" dirty="0"/>
              <a:t>видах </a:t>
            </a:r>
            <a:r>
              <a:rPr lang="ru-RU" sz="1400" b="1" dirty="0" smtClean="0"/>
              <a:t>деятельности</a:t>
            </a:r>
            <a:endParaRPr lang="ru-RU" sz="1400" b="1" dirty="0"/>
          </a:p>
        </p:txBody>
      </p:sp>
      <p:pic>
        <p:nvPicPr>
          <p:cNvPr id="24582" name="Picture 8" descr="0_6c7ad_2bb12ffe_ori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424" y="6005629"/>
            <a:ext cx="823045" cy="823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8259953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26" name="Group 2"/>
          <p:cNvGrpSpPr>
            <a:grpSpLocks/>
          </p:cNvGrpSpPr>
          <p:nvPr/>
        </p:nvGrpSpPr>
        <p:grpSpPr bwMode="auto">
          <a:xfrm>
            <a:off x="33338" y="-1588"/>
            <a:ext cx="9077325" cy="6861176"/>
            <a:chOff x="6" y="1"/>
            <a:chExt cx="5717" cy="4322"/>
          </a:xfrm>
        </p:grpSpPr>
        <p:sp>
          <p:nvSpPr>
            <p:cNvPr id="26630" name="Rectangle 3"/>
            <p:cNvSpPr>
              <a:spLocks noChangeArrowheads="1"/>
            </p:cNvSpPr>
            <p:nvPr/>
          </p:nvSpPr>
          <p:spPr bwMode="auto">
            <a:xfrm>
              <a:off x="6" y="1"/>
              <a:ext cx="5717" cy="4322"/>
            </a:xfrm>
            <a:prstGeom prst="rect">
              <a:avLst/>
            </a:prstGeom>
            <a:noFill/>
            <a:ln w="190500">
              <a:solidFill>
                <a:srgbClr val="558EC7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36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6631" name="Rectangle 4"/>
            <p:cNvSpPr>
              <a:spLocks noChangeArrowheads="1"/>
            </p:cNvSpPr>
            <p:nvPr/>
          </p:nvSpPr>
          <p:spPr bwMode="auto">
            <a:xfrm>
              <a:off x="177" y="182"/>
              <a:ext cx="5375" cy="3960"/>
            </a:xfrm>
            <a:prstGeom prst="rect">
              <a:avLst/>
            </a:prstGeom>
            <a:noFill/>
            <a:ln w="57150">
              <a:solidFill>
                <a:srgbClr val="558EC7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3600" smtClean="0">
                <a:solidFill>
                  <a:srgbClr val="000000"/>
                </a:solidFill>
                <a:latin typeface="Arial" charset="0"/>
              </a:endParaRPr>
            </a:p>
          </p:txBody>
        </p:sp>
      </p:grpSp>
      <p:pic>
        <p:nvPicPr>
          <p:cNvPr id="26627" name="Picture 13" descr="C:\Users\Gubina\Desktop\LOGO-GOOD-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550" y="260350"/>
            <a:ext cx="984250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5243" name="WordArt 11"/>
          <p:cNvSpPr>
            <a:spLocks noChangeArrowheads="1" noChangeShapeType="1" noTextEdit="1"/>
          </p:cNvSpPr>
          <p:nvPr/>
        </p:nvSpPr>
        <p:spPr bwMode="auto">
          <a:xfrm>
            <a:off x="1258888" y="836613"/>
            <a:ext cx="5886450" cy="1147762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85713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kern="10" spc="-360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FF99CC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Verdana"/>
                <a:ea typeface="Verdana"/>
                <a:cs typeface="Verdana"/>
              </a:rPr>
              <a:t>Спасибо  за  внимание</a:t>
            </a:r>
          </a:p>
        </p:txBody>
      </p:sp>
      <p:pic>
        <p:nvPicPr>
          <p:cNvPr id="26629" name="Picture 2" descr="C:\Users\Gubina\Desktop\Королева С.И\картинки\35596_or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1984375"/>
            <a:ext cx="3816350" cy="455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190404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95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5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4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328886423"/>
              </p:ext>
            </p:extLst>
          </p:nvPr>
        </p:nvGraphicFramePr>
        <p:xfrm>
          <a:off x="1259632" y="404664"/>
          <a:ext cx="7406640" cy="27363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Рисунок 4" descr="http://www.sch2000.ru/vospitateljam/vazhnoe-programme-mir-otkrytij/04.08.2014.png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2976"/>
            <a:ext cx="1666676" cy="151789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AutoShape 2" descr="https://static-eu.insales.ru/images/products/1/4926/70030142/large_%D0%9147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3140968"/>
            <a:ext cx="2304256" cy="33040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2"/>
          <p:cNvGrpSpPr>
            <a:grpSpLocks/>
          </p:cNvGrpSpPr>
          <p:nvPr/>
        </p:nvGrpSpPr>
        <p:grpSpPr bwMode="auto">
          <a:xfrm>
            <a:off x="0" y="0"/>
            <a:ext cx="9075738" cy="6861175"/>
            <a:chOff x="6" y="1"/>
            <a:chExt cx="5717" cy="4322"/>
          </a:xfrm>
        </p:grpSpPr>
        <p:sp>
          <p:nvSpPr>
            <p:cNvPr id="7" name="Rectangle 3"/>
            <p:cNvSpPr>
              <a:spLocks noChangeArrowheads="1"/>
            </p:cNvSpPr>
            <p:nvPr/>
          </p:nvSpPr>
          <p:spPr bwMode="auto">
            <a:xfrm>
              <a:off x="6" y="1"/>
              <a:ext cx="5717" cy="4322"/>
            </a:xfrm>
            <a:prstGeom prst="rect">
              <a:avLst/>
            </a:prstGeom>
            <a:noFill/>
            <a:ln w="190500">
              <a:solidFill>
                <a:srgbClr val="558EC7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" name="Rectangle 4"/>
            <p:cNvSpPr>
              <a:spLocks noChangeArrowheads="1"/>
            </p:cNvSpPr>
            <p:nvPr/>
          </p:nvSpPr>
          <p:spPr bwMode="auto">
            <a:xfrm>
              <a:off x="177" y="182"/>
              <a:ext cx="5375" cy="3960"/>
            </a:xfrm>
            <a:prstGeom prst="rect">
              <a:avLst/>
            </a:prstGeom>
            <a:noFill/>
            <a:ln w="57150">
              <a:solidFill>
                <a:srgbClr val="558EC7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1861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2"/>
          <p:cNvGrpSpPr>
            <a:grpSpLocks/>
          </p:cNvGrpSpPr>
          <p:nvPr/>
        </p:nvGrpSpPr>
        <p:grpSpPr bwMode="auto">
          <a:xfrm>
            <a:off x="0" y="0"/>
            <a:ext cx="9075738" cy="6861175"/>
            <a:chOff x="6" y="1"/>
            <a:chExt cx="5717" cy="4322"/>
          </a:xfrm>
        </p:grpSpPr>
        <p:sp>
          <p:nvSpPr>
            <p:cNvPr id="3079" name="Rectangle 3"/>
            <p:cNvSpPr>
              <a:spLocks noChangeArrowheads="1"/>
            </p:cNvSpPr>
            <p:nvPr/>
          </p:nvSpPr>
          <p:spPr bwMode="auto">
            <a:xfrm>
              <a:off x="6" y="1"/>
              <a:ext cx="5717" cy="4322"/>
            </a:xfrm>
            <a:prstGeom prst="rect">
              <a:avLst/>
            </a:prstGeom>
            <a:noFill/>
            <a:ln w="190500">
              <a:solidFill>
                <a:srgbClr val="558EC7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080" name="Rectangle 4"/>
            <p:cNvSpPr>
              <a:spLocks noChangeArrowheads="1"/>
            </p:cNvSpPr>
            <p:nvPr/>
          </p:nvSpPr>
          <p:spPr bwMode="auto">
            <a:xfrm>
              <a:off x="177" y="182"/>
              <a:ext cx="5375" cy="3960"/>
            </a:xfrm>
            <a:prstGeom prst="rect">
              <a:avLst/>
            </a:prstGeom>
            <a:noFill/>
            <a:ln w="57150">
              <a:solidFill>
                <a:srgbClr val="558EC7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3075" name="Text Box 5"/>
          <p:cNvSpPr txBox="1">
            <a:spLocks noChangeArrowheads="1"/>
          </p:cNvSpPr>
          <p:nvPr/>
        </p:nvSpPr>
        <p:spPr bwMode="auto">
          <a:xfrm>
            <a:off x="641350" y="1700213"/>
            <a:ext cx="7788275" cy="2311400"/>
          </a:xfrm>
          <a:prstGeom prst="rect">
            <a:avLst/>
          </a:prstGeom>
          <a:solidFill>
            <a:schemeClr val="bg1"/>
          </a:solidFill>
          <a:ln w="28575">
            <a:solidFill>
              <a:srgbClr val="3399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6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6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6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6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6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2400" i="1" smtClean="0">
                <a:solidFill>
                  <a:srgbClr val="000000"/>
                </a:solidFill>
                <a:latin typeface="Arial" charset="0"/>
              </a:rPr>
              <a:t>«Сначала я открывал истины, известные многим, затем стал открывать истины, известные некоторым, и, наконец, стал открывать истины, не известные еще никому»</a:t>
            </a:r>
          </a:p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2400" i="1" smtClean="0">
                <a:solidFill>
                  <a:srgbClr val="000000"/>
                </a:solidFill>
                <a:latin typeface="Arial" charset="0"/>
              </a:rPr>
              <a:t>К.Э. Циолковский</a:t>
            </a:r>
          </a:p>
        </p:txBody>
      </p:sp>
      <p:sp>
        <p:nvSpPr>
          <p:cNvPr id="4100" name="Rectangle 6"/>
          <p:cNvSpPr>
            <a:spLocks noChangeArrowheads="1"/>
          </p:cNvSpPr>
          <p:nvPr/>
        </p:nvSpPr>
        <p:spPr bwMode="auto">
          <a:xfrm>
            <a:off x="647700" y="447675"/>
            <a:ext cx="7704138" cy="919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Девиз программы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«Мир открытий»</a:t>
            </a:r>
          </a:p>
        </p:txBody>
      </p:sp>
      <p:pic>
        <p:nvPicPr>
          <p:cNvPr id="3077" name="Picture 13" descr="C:\Users\Gubina\Desktop\LOGO-GOOD-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9213" y="1588"/>
            <a:ext cx="1384300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0" descr="na-prirodu-s-rebenkom"/>
          <p:cNvPicPr>
            <a:picLocks noChangeAspect="1" noChangeArrowheads="1"/>
          </p:cNvPicPr>
          <p:nvPr/>
        </p:nvPicPr>
        <p:blipFill>
          <a:blip r:embed="rId3">
            <a:extLst/>
          </a:blip>
          <a:srcRect/>
          <a:stretch>
            <a:fillRect/>
          </a:stretch>
        </p:blipFill>
        <p:spPr bwMode="auto">
          <a:xfrm>
            <a:off x="2825153" y="4175591"/>
            <a:ext cx="3349232" cy="22342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</p:spTree>
    <p:extLst>
      <p:ext uri="{BB962C8B-B14F-4D97-AF65-F5344CB8AC3E}">
        <p14:creationId xmlns:p14="http://schemas.microsoft.com/office/powerpoint/2010/main" val="135590139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86086" y="544723"/>
            <a:ext cx="8153921" cy="5771728"/>
          </a:xfrm>
        </p:spPr>
        <p:txBody>
          <a:bodyPr>
            <a:normAutofit/>
          </a:bodyPr>
          <a:lstStyle/>
          <a:p>
            <a:pPr marL="82296" indent="0">
              <a:buNone/>
            </a:pPr>
            <a:r>
              <a:rPr lang="ru-RU" sz="2400" dirty="0" smtClean="0">
                <a:solidFill>
                  <a:srgbClr val="0070C0"/>
                </a:solidFill>
                <a:latin typeface="Arial Black" pitchFamily="34" charset="0"/>
              </a:rPr>
              <a:t>    Основные особенности Программы </a:t>
            </a:r>
          </a:p>
          <a:p>
            <a:pPr marL="82296" indent="0">
              <a:buNone/>
            </a:pPr>
            <a:r>
              <a:rPr lang="ru-RU" sz="2400" dirty="0">
                <a:solidFill>
                  <a:srgbClr val="0070C0"/>
                </a:solidFill>
                <a:latin typeface="Arial Black" pitchFamily="34" charset="0"/>
              </a:rPr>
              <a:t> </a:t>
            </a:r>
            <a:r>
              <a:rPr lang="ru-RU" sz="2400" dirty="0" smtClean="0">
                <a:solidFill>
                  <a:srgbClr val="0070C0"/>
                </a:solidFill>
                <a:latin typeface="Arial Black" pitchFamily="34" charset="0"/>
              </a:rPr>
              <a:t>                   </a:t>
            </a:r>
            <a:r>
              <a:rPr lang="ru-RU" sz="2400" dirty="0" smtClean="0">
                <a:solidFill>
                  <a:srgbClr val="FF0000"/>
                </a:solidFill>
                <a:latin typeface="Arial Black" pitchFamily="34" charset="0"/>
              </a:rPr>
              <a:t>«Мир открытий»</a:t>
            </a:r>
          </a:p>
          <a:p>
            <a:pPr marL="82296" indent="0" algn="ctr">
              <a:buNone/>
            </a:pPr>
            <a:endParaRPr lang="ru-RU" sz="2400" dirty="0" smtClean="0">
              <a:solidFill>
                <a:srgbClr val="FF0000"/>
              </a:solidFill>
            </a:endParaRPr>
          </a:p>
          <a:p>
            <a:pPr marL="82296" indent="0">
              <a:buNone/>
            </a:pPr>
            <a:r>
              <a:rPr lang="ru-RU" sz="2400" dirty="0" smtClean="0"/>
              <a:t>•</a:t>
            </a:r>
            <a:r>
              <a:rPr lang="ru-RU" sz="2400" dirty="0"/>
              <a:t>	</a:t>
            </a:r>
            <a:r>
              <a:rPr lang="ru-RU" sz="2400" b="1" dirty="0" smtClean="0">
                <a:solidFill>
                  <a:srgbClr val="FF0000"/>
                </a:solidFill>
              </a:rPr>
              <a:t>«Мир открытий»</a:t>
            </a:r>
            <a:r>
              <a:rPr lang="ru-RU" sz="2400" b="1" dirty="0" smtClean="0"/>
              <a:t> </a:t>
            </a:r>
            <a:r>
              <a:rPr lang="ru-RU" sz="2400" dirty="0" smtClean="0"/>
              <a:t>– </a:t>
            </a:r>
            <a:r>
              <a:rPr lang="ru-RU" sz="2400" dirty="0"/>
              <a:t>это отечественная </a:t>
            </a:r>
            <a:r>
              <a:rPr lang="ru-RU" sz="2400" dirty="0" smtClean="0"/>
              <a:t>программа</a:t>
            </a:r>
            <a:endParaRPr lang="ru-RU" sz="2400" dirty="0"/>
          </a:p>
          <a:p>
            <a:pPr marL="82296" indent="0">
              <a:buNone/>
            </a:pPr>
            <a:r>
              <a:rPr lang="ru-RU" sz="2400" dirty="0" smtClean="0"/>
              <a:t>•</a:t>
            </a:r>
            <a:r>
              <a:rPr lang="ru-RU" sz="2400" dirty="0"/>
              <a:t>	</a:t>
            </a:r>
            <a:r>
              <a:rPr lang="ru-RU" sz="2400" b="1" dirty="0">
                <a:solidFill>
                  <a:srgbClr val="FF0000"/>
                </a:solidFill>
              </a:rPr>
              <a:t>«Мир </a:t>
            </a:r>
            <a:r>
              <a:rPr lang="ru-RU" sz="2400" b="1" dirty="0" smtClean="0">
                <a:solidFill>
                  <a:srgbClr val="FF0000"/>
                </a:solidFill>
              </a:rPr>
              <a:t>открытий</a:t>
            </a:r>
            <a:r>
              <a:rPr lang="ru-RU" sz="2400" b="1" dirty="0">
                <a:solidFill>
                  <a:srgbClr val="FF0000"/>
                </a:solidFill>
              </a:rPr>
              <a:t>» </a:t>
            </a:r>
            <a:r>
              <a:rPr lang="ru-RU" sz="2400" dirty="0"/>
              <a:t>– современная </a:t>
            </a:r>
            <a:r>
              <a:rPr lang="ru-RU" sz="2400" dirty="0" smtClean="0"/>
              <a:t>программа</a:t>
            </a:r>
            <a:endParaRPr lang="ru-RU" sz="2400" dirty="0"/>
          </a:p>
          <a:p>
            <a:pPr marL="82296" indent="0">
              <a:buNone/>
            </a:pPr>
            <a:r>
              <a:rPr lang="ru-RU" sz="2400" dirty="0" smtClean="0"/>
              <a:t>•</a:t>
            </a:r>
            <a:r>
              <a:rPr lang="ru-RU" sz="2400" dirty="0"/>
              <a:t>	</a:t>
            </a:r>
            <a:r>
              <a:rPr lang="ru-RU" sz="2400" b="1" dirty="0">
                <a:solidFill>
                  <a:srgbClr val="FF0000"/>
                </a:solidFill>
              </a:rPr>
              <a:t>«Мир открытий» </a:t>
            </a:r>
            <a:r>
              <a:rPr lang="ru-RU" sz="2400" dirty="0"/>
              <a:t>– развивающая </a:t>
            </a:r>
            <a:r>
              <a:rPr lang="ru-RU" sz="2400" dirty="0" smtClean="0"/>
              <a:t>программа</a:t>
            </a:r>
            <a:endParaRPr lang="ru-RU" sz="2400" dirty="0"/>
          </a:p>
          <a:p>
            <a:pPr marL="82296" indent="0">
              <a:buNone/>
            </a:pPr>
            <a:r>
              <a:rPr lang="ru-RU" sz="2400" dirty="0" smtClean="0"/>
              <a:t>•</a:t>
            </a:r>
            <a:r>
              <a:rPr lang="ru-RU" sz="2400" dirty="0"/>
              <a:t>	</a:t>
            </a:r>
            <a:r>
              <a:rPr lang="ru-RU" sz="2400" b="1" dirty="0">
                <a:solidFill>
                  <a:srgbClr val="FF0000"/>
                </a:solidFill>
              </a:rPr>
              <a:t>«Мир открытий» </a:t>
            </a:r>
            <a:r>
              <a:rPr lang="ru-RU" sz="2400" dirty="0"/>
              <a:t>– </a:t>
            </a:r>
            <a:r>
              <a:rPr lang="ru-RU" sz="2400" dirty="0" err="1"/>
              <a:t>здоровьесозидающая</a:t>
            </a:r>
            <a:r>
              <a:rPr lang="ru-RU" sz="2400" dirty="0"/>
              <a:t> </a:t>
            </a:r>
            <a:r>
              <a:rPr lang="ru-RU" sz="2400" dirty="0" smtClean="0"/>
              <a:t>программа</a:t>
            </a:r>
            <a:endParaRPr lang="ru-RU" sz="2400" dirty="0"/>
          </a:p>
          <a:p>
            <a:pPr marL="82296" indent="0">
              <a:buNone/>
            </a:pPr>
            <a:r>
              <a:rPr lang="ru-RU" sz="2400" dirty="0" smtClean="0"/>
              <a:t>•</a:t>
            </a:r>
            <a:r>
              <a:rPr lang="ru-RU" sz="2400" dirty="0"/>
              <a:t>	</a:t>
            </a:r>
            <a:r>
              <a:rPr lang="ru-RU" sz="2400" b="1" dirty="0">
                <a:solidFill>
                  <a:srgbClr val="FF0000"/>
                </a:solidFill>
              </a:rPr>
              <a:t>«Мир открытий» </a:t>
            </a:r>
            <a:r>
              <a:rPr lang="ru-RU" sz="2400" dirty="0"/>
              <a:t>– программа, </a:t>
            </a:r>
            <a:r>
              <a:rPr lang="ru-RU" sz="2400" dirty="0" smtClean="0"/>
              <a:t>обеспечивающая</a:t>
            </a:r>
          </a:p>
          <a:p>
            <a:pPr marL="82296" indent="0">
              <a:buNone/>
            </a:pPr>
            <a:r>
              <a:rPr lang="ru-RU" sz="2400" dirty="0"/>
              <a:t> </a:t>
            </a:r>
            <a:r>
              <a:rPr lang="ru-RU" sz="2400" dirty="0" smtClean="0"/>
              <a:t>              преемственность </a:t>
            </a:r>
            <a:r>
              <a:rPr lang="ru-RU" sz="2400" dirty="0"/>
              <a:t>между дошкольным и </a:t>
            </a:r>
            <a:r>
              <a:rPr lang="ru-RU" sz="2400" dirty="0" smtClean="0"/>
              <a:t>начальным</a:t>
            </a:r>
          </a:p>
          <a:p>
            <a:pPr marL="82296" indent="0">
              <a:buNone/>
            </a:pPr>
            <a:r>
              <a:rPr lang="ru-RU" sz="2400" dirty="0"/>
              <a:t> </a:t>
            </a:r>
            <a:r>
              <a:rPr lang="ru-RU" sz="2400" dirty="0" smtClean="0"/>
              <a:t>              уровнями </a:t>
            </a:r>
            <a:r>
              <a:rPr lang="ru-RU" sz="2400" dirty="0"/>
              <a:t>общего образования </a:t>
            </a:r>
            <a:endParaRPr lang="ru-RU" sz="2400" dirty="0" smtClean="0"/>
          </a:p>
          <a:p>
            <a:pPr marL="82296" indent="0">
              <a:buNone/>
            </a:pPr>
            <a:r>
              <a:rPr lang="ru-RU" sz="2400" dirty="0" smtClean="0"/>
              <a:t>•</a:t>
            </a:r>
            <a:r>
              <a:rPr lang="ru-RU" sz="2400" dirty="0"/>
              <a:t>	</a:t>
            </a:r>
            <a:r>
              <a:rPr lang="ru-RU" sz="2400" b="1" dirty="0">
                <a:solidFill>
                  <a:srgbClr val="FF0000"/>
                </a:solidFill>
              </a:rPr>
              <a:t>«Мир открытий» </a:t>
            </a:r>
            <a:r>
              <a:rPr lang="ru-RU" sz="2400" dirty="0"/>
              <a:t>– программа открытого </a:t>
            </a:r>
            <a:r>
              <a:rPr lang="ru-RU" sz="2400" dirty="0" smtClean="0"/>
              <a:t>типа</a:t>
            </a:r>
            <a:endParaRPr lang="ru-RU" sz="2400" dirty="0"/>
          </a:p>
        </p:txBody>
      </p:sp>
      <p:grpSp>
        <p:nvGrpSpPr>
          <p:cNvPr id="7" name="Group 2"/>
          <p:cNvGrpSpPr>
            <a:grpSpLocks/>
          </p:cNvGrpSpPr>
          <p:nvPr/>
        </p:nvGrpSpPr>
        <p:grpSpPr bwMode="auto">
          <a:xfrm>
            <a:off x="0" y="0"/>
            <a:ext cx="9075738" cy="6861175"/>
            <a:chOff x="6" y="1"/>
            <a:chExt cx="5717" cy="4322"/>
          </a:xfrm>
        </p:grpSpPr>
        <p:sp>
          <p:nvSpPr>
            <p:cNvPr id="8" name="Rectangle 3"/>
            <p:cNvSpPr>
              <a:spLocks noChangeArrowheads="1"/>
            </p:cNvSpPr>
            <p:nvPr/>
          </p:nvSpPr>
          <p:spPr bwMode="auto">
            <a:xfrm>
              <a:off x="6" y="1"/>
              <a:ext cx="5717" cy="4322"/>
            </a:xfrm>
            <a:prstGeom prst="rect">
              <a:avLst/>
            </a:prstGeom>
            <a:noFill/>
            <a:ln w="190500">
              <a:solidFill>
                <a:srgbClr val="558EC7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" name="Rectangle 4"/>
            <p:cNvSpPr>
              <a:spLocks noChangeArrowheads="1"/>
            </p:cNvSpPr>
            <p:nvPr/>
          </p:nvSpPr>
          <p:spPr bwMode="auto">
            <a:xfrm>
              <a:off x="177" y="182"/>
              <a:ext cx="5375" cy="3960"/>
            </a:xfrm>
            <a:prstGeom prst="rect">
              <a:avLst/>
            </a:prstGeom>
            <a:noFill/>
            <a:ln w="57150">
              <a:solidFill>
                <a:srgbClr val="558EC7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</p:grpSp>
      <p:pic>
        <p:nvPicPr>
          <p:cNvPr id="10" name="Picture 13" descr="C:\Users\Gubina\Desktop\LOGO-GOOD-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9213" y="1588"/>
            <a:ext cx="1384300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34179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6" name="Group 2"/>
          <p:cNvGrpSpPr>
            <a:grpSpLocks/>
          </p:cNvGrpSpPr>
          <p:nvPr/>
        </p:nvGrpSpPr>
        <p:grpSpPr bwMode="auto">
          <a:xfrm>
            <a:off x="0" y="0"/>
            <a:ext cx="9075738" cy="6861175"/>
            <a:chOff x="6" y="1"/>
            <a:chExt cx="5717" cy="4322"/>
          </a:xfrm>
        </p:grpSpPr>
        <p:sp>
          <p:nvSpPr>
            <p:cNvPr id="11270" name="Rectangle 3"/>
            <p:cNvSpPr>
              <a:spLocks noChangeArrowheads="1"/>
            </p:cNvSpPr>
            <p:nvPr/>
          </p:nvSpPr>
          <p:spPr bwMode="auto">
            <a:xfrm>
              <a:off x="6" y="1"/>
              <a:ext cx="5717" cy="4322"/>
            </a:xfrm>
            <a:prstGeom prst="rect">
              <a:avLst/>
            </a:prstGeom>
            <a:noFill/>
            <a:ln w="190500">
              <a:solidFill>
                <a:srgbClr val="558EC7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271" name="Rectangle 4"/>
            <p:cNvSpPr>
              <a:spLocks noChangeArrowheads="1"/>
            </p:cNvSpPr>
            <p:nvPr/>
          </p:nvSpPr>
          <p:spPr bwMode="auto">
            <a:xfrm>
              <a:off x="177" y="182"/>
              <a:ext cx="5375" cy="3960"/>
            </a:xfrm>
            <a:prstGeom prst="rect">
              <a:avLst/>
            </a:prstGeom>
            <a:noFill/>
            <a:ln w="57150">
              <a:solidFill>
                <a:srgbClr val="558EC7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</p:grpSp>
      <p:pic>
        <p:nvPicPr>
          <p:cNvPr id="11267" name="Picture 13" descr="C:\Users\Gubina\Desktop\LOGO-GOOD-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2388" y="30163"/>
            <a:ext cx="1430337" cy="141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8" name="Прямоугольник 1"/>
          <p:cNvSpPr>
            <a:spLocks noChangeArrowheads="1"/>
          </p:cNvSpPr>
          <p:nvPr/>
        </p:nvSpPr>
        <p:spPr bwMode="auto">
          <a:xfrm>
            <a:off x="395288" y="287338"/>
            <a:ext cx="7400925" cy="1138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Основная цель Программы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«Мир открытий»:</a:t>
            </a:r>
          </a:p>
        </p:txBody>
      </p:sp>
      <p:sp>
        <p:nvSpPr>
          <p:cNvPr id="5" name="Вертикальный свиток 4"/>
          <p:cNvSpPr/>
          <p:nvPr/>
        </p:nvSpPr>
        <p:spPr>
          <a:xfrm>
            <a:off x="341313" y="1446213"/>
            <a:ext cx="8407400" cy="4791075"/>
          </a:xfrm>
          <a:prstGeom prst="verticalScroll">
            <a:avLst/>
          </a:prstGeom>
          <a:solidFill>
            <a:schemeClr val="bg1"/>
          </a:solidFill>
          <a:ln>
            <a:solidFill>
              <a:srgbClr val="33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92075">
              <a:defRPr/>
            </a:pPr>
            <a:endParaRPr lang="ru-RU" sz="800" b="1" i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92075">
              <a:defRPr/>
            </a:pPr>
            <a:r>
              <a:rPr lang="ru-RU" sz="2000" b="1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накопление </a:t>
            </a:r>
            <a:r>
              <a:rPr lang="ru-RU" sz="2000" b="1" i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ребенком культурного опыта деятельности и общения в процессе  активного взаимодействия с </a:t>
            </a:r>
            <a:r>
              <a:rPr lang="ru-RU" sz="2000" b="1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окружающим миром, </a:t>
            </a:r>
            <a:r>
              <a:rPr lang="ru-RU" sz="2000" b="1" i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другими детьми и </a:t>
            </a:r>
            <a:r>
              <a:rPr lang="ru-RU" sz="2000" b="1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взрослыми, решения </a:t>
            </a:r>
            <a:r>
              <a:rPr lang="ru-RU" sz="2000" b="1" i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задач и проблем </a:t>
            </a:r>
            <a:r>
              <a:rPr lang="ru-RU" sz="2000" b="1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(в </a:t>
            </a:r>
            <a:r>
              <a:rPr lang="ru-RU" sz="2000" b="1" i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соответствии с </a:t>
            </a:r>
            <a:r>
              <a:rPr lang="ru-RU" sz="2000" b="1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возрастом) как основы для </a:t>
            </a:r>
            <a:r>
              <a:rPr lang="ru-RU" sz="2000" b="1" i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формирования в его сознании целостной  картины мира, готовности к </a:t>
            </a:r>
            <a:r>
              <a:rPr lang="ru-RU" sz="2000" b="1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непрерывному образованию, саморазвитию </a:t>
            </a:r>
            <a:r>
              <a:rPr lang="ru-RU" sz="2000" b="1" i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и успешной самореализации на всех этапах жизни.</a:t>
            </a:r>
          </a:p>
          <a:p>
            <a:pPr marL="92075">
              <a:defRPr/>
            </a:pPr>
            <a:endParaRPr lang="ru-RU" sz="1000" b="1" i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7138637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19100" y="1484313"/>
            <a:ext cx="8185150" cy="576262"/>
          </a:xfrm>
          <a:prstGeom prst="rect">
            <a:avLst/>
          </a:prstGeom>
          <a:solidFill>
            <a:schemeClr val="bg1"/>
          </a:solidFill>
          <a:ln>
            <a:solidFill>
              <a:srgbClr val="33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76213" indent="-176213" algn="ctr" fontAlgn="base">
              <a:spcBef>
                <a:spcPct val="0"/>
              </a:spcBef>
              <a:spcAft>
                <a:spcPts val="2400"/>
              </a:spcAft>
              <a:defRPr/>
            </a:pPr>
            <a:r>
              <a:rPr lang="ru-RU" sz="2800" b="1" dirty="0">
                <a:solidFill>
                  <a:srgbClr val="000000"/>
                </a:solidFill>
                <a:latin typeface="Arial" charset="0"/>
                <a:cs typeface="Arial" charset="0"/>
              </a:rPr>
              <a:t>Физическое развитие</a:t>
            </a:r>
          </a:p>
        </p:txBody>
      </p:sp>
      <p:grpSp>
        <p:nvGrpSpPr>
          <p:cNvPr id="12291" name="Group 2"/>
          <p:cNvGrpSpPr>
            <a:grpSpLocks/>
          </p:cNvGrpSpPr>
          <p:nvPr/>
        </p:nvGrpSpPr>
        <p:grpSpPr bwMode="auto">
          <a:xfrm>
            <a:off x="0" y="0"/>
            <a:ext cx="9075738" cy="6861175"/>
            <a:chOff x="6" y="1"/>
            <a:chExt cx="5717" cy="4322"/>
          </a:xfrm>
        </p:grpSpPr>
        <p:sp>
          <p:nvSpPr>
            <p:cNvPr id="12298" name="Rectangle 3"/>
            <p:cNvSpPr>
              <a:spLocks noChangeArrowheads="1"/>
            </p:cNvSpPr>
            <p:nvPr/>
          </p:nvSpPr>
          <p:spPr bwMode="auto">
            <a:xfrm>
              <a:off x="6" y="1"/>
              <a:ext cx="5717" cy="4322"/>
            </a:xfrm>
            <a:prstGeom prst="rect">
              <a:avLst/>
            </a:prstGeom>
            <a:noFill/>
            <a:ln w="190500">
              <a:solidFill>
                <a:srgbClr val="558EC7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299" name="Rectangle 4"/>
            <p:cNvSpPr>
              <a:spLocks noChangeArrowheads="1"/>
            </p:cNvSpPr>
            <p:nvPr/>
          </p:nvSpPr>
          <p:spPr bwMode="auto">
            <a:xfrm>
              <a:off x="177" y="182"/>
              <a:ext cx="5375" cy="3960"/>
            </a:xfrm>
            <a:prstGeom prst="rect">
              <a:avLst/>
            </a:prstGeom>
            <a:noFill/>
            <a:ln w="57150">
              <a:solidFill>
                <a:srgbClr val="558EC7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</p:grpSp>
      <p:pic>
        <p:nvPicPr>
          <p:cNvPr id="12292" name="Picture 13" descr="C:\Users\Gubina\Desktop\LOGO-GOOD-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2388" y="30163"/>
            <a:ext cx="1430337" cy="141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5" name="Text Box 9"/>
          <p:cNvSpPr txBox="1">
            <a:spLocks noChangeArrowheads="1"/>
          </p:cNvSpPr>
          <p:nvPr/>
        </p:nvSpPr>
        <p:spPr bwMode="auto">
          <a:xfrm>
            <a:off x="179388" y="333375"/>
            <a:ext cx="7685087" cy="95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6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6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6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6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6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Основные направления развития детей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в программе «Мир открытий»</a:t>
            </a:r>
            <a:endParaRPr lang="ru-RU" sz="28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19100" y="2276475"/>
            <a:ext cx="8185150" cy="576263"/>
          </a:xfrm>
          <a:prstGeom prst="rect">
            <a:avLst/>
          </a:prstGeom>
          <a:solidFill>
            <a:schemeClr val="bg1"/>
          </a:solidFill>
          <a:ln>
            <a:solidFill>
              <a:srgbClr val="33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76213" indent="-176213" algn="ctr" fontAlgn="base">
              <a:spcBef>
                <a:spcPct val="0"/>
              </a:spcBef>
              <a:spcAft>
                <a:spcPts val="2400"/>
              </a:spcAft>
              <a:defRPr/>
            </a:pPr>
            <a:r>
              <a:rPr lang="ru-RU" sz="2800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Социально-коммуникативное </a:t>
            </a:r>
            <a:r>
              <a:rPr lang="ru-RU" sz="2800" b="1" dirty="0">
                <a:solidFill>
                  <a:srgbClr val="000000"/>
                </a:solidFill>
                <a:latin typeface="Arial" charset="0"/>
                <a:cs typeface="Arial" charset="0"/>
              </a:rPr>
              <a:t>развитие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44500" y="3141663"/>
            <a:ext cx="8186738" cy="577850"/>
          </a:xfrm>
          <a:prstGeom prst="rect">
            <a:avLst/>
          </a:prstGeom>
          <a:solidFill>
            <a:schemeClr val="bg1"/>
          </a:solidFill>
          <a:ln>
            <a:solidFill>
              <a:srgbClr val="33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76213" indent="-176213" algn="ctr" fontAlgn="base">
              <a:spcBef>
                <a:spcPct val="0"/>
              </a:spcBef>
              <a:spcAft>
                <a:spcPts val="2400"/>
              </a:spcAft>
              <a:defRPr/>
            </a:pPr>
            <a:r>
              <a:rPr lang="ru-RU" sz="2800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Познавательное развитие</a:t>
            </a:r>
            <a:endParaRPr lang="ru-RU" sz="2800" b="1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44500" y="4603750"/>
            <a:ext cx="8186738" cy="576262"/>
          </a:xfrm>
          <a:prstGeom prst="rect">
            <a:avLst/>
          </a:prstGeom>
          <a:solidFill>
            <a:schemeClr val="bg1"/>
          </a:solidFill>
          <a:ln>
            <a:solidFill>
              <a:srgbClr val="33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76213" indent="-176213" algn="ctr" fontAlgn="base">
              <a:spcBef>
                <a:spcPct val="0"/>
              </a:spcBef>
              <a:spcAft>
                <a:spcPts val="2400"/>
              </a:spcAft>
              <a:defRPr/>
            </a:pPr>
            <a:r>
              <a:rPr lang="ru-RU" sz="2800" b="1" dirty="0">
                <a:solidFill>
                  <a:srgbClr val="000000"/>
                </a:solidFill>
                <a:latin typeface="Arial" charset="0"/>
                <a:cs typeface="Arial" charset="0"/>
              </a:rPr>
              <a:t>Художественно-эстетическое развитие</a:t>
            </a:r>
          </a:p>
        </p:txBody>
      </p:sp>
      <p:pic>
        <p:nvPicPr>
          <p:cNvPr id="12297" name="Picture 12" descr="G:\фоны\картиночки про детей\dewozka zitaet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2149" y="5332652"/>
            <a:ext cx="2179563" cy="15253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417016" y="3883026"/>
            <a:ext cx="8186738" cy="577850"/>
          </a:xfrm>
          <a:prstGeom prst="rect">
            <a:avLst/>
          </a:prstGeom>
          <a:solidFill>
            <a:schemeClr val="bg1"/>
          </a:solidFill>
          <a:ln>
            <a:solidFill>
              <a:srgbClr val="33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76213" indent="-176213" algn="ctr" fontAlgn="base">
              <a:spcBef>
                <a:spcPct val="0"/>
              </a:spcBef>
              <a:spcAft>
                <a:spcPts val="2400"/>
              </a:spcAft>
              <a:defRPr/>
            </a:pPr>
            <a:r>
              <a:rPr lang="ru-RU" sz="2800" b="1" dirty="0">
                <a:solidFill>
                  <a:srgbClr val="000000"/>
                </a:solidFill>
                <a:latin typeface="Arial" charset="0"/>
                <a:cs typeface="Arial" charset="0"/>
              </a:rPr>
              <a:t>Р</a:t>
            </a:r>
            <a:r>
              <a:rPr lang="ru-RU" sz="2800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ечевое </a:t>
            </a:r>
            <a:r>
              <a:rPr lang="ru-RU" sz="2800" b="1" dirty="0">
                <a:solidFill>
                  <a:srgbClr val="000000"/>
                </a:solidFill>
                <a:latin typeface="Arial" charset="0"/>
                <a:cs typeface="Arial" charset="0"/>
              </a:rPr>
              <a:t>развитие</a:t>
            </a:r>
          </a:p>
        </p:txBody>
      </p:sp>
    </p:spTree>
    <p:extLst>
      <p:ext uri="{BB962C8B-B14F-4D97-AF65-F5344CB8AC3E}">
        <p14:creationId xmlns:p14="http://schemas.microsoft.com/office/powerpoint/2010/main" val="142269236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2" name="Group 2"/>
          <p:cNvGrpSpPr>
            <a:grpSpLocks/>
          </p:cNvGrpSpPr>
          <p:nvPr/>
        </p:nvGrpSpPr>
        <p:grpSpPr bwMode="auto">
          <a:xfrm>
            <a:off x="0" y="0"/>
            <a:ext cx="9075738" cy="6861175"/>
            <a:chOff x="6" y="1"/>
            <a:chExt cx="5717" cy="4322"/>
          </a:xfrm>
        </p:grpSpPr>
        <p:sp>
          <p:nvSpPr>
            <p:cNvPr id="15367" name="Rectangle 3"/>
            <p:cNvSpPr>
              <a:spLocks noChangeArrowheads="1"/>
            </p:cNvSpPr>
            <p:nvPr/>
          </p:nvSpPr>
          <p:spPr bwMode="auto">
            <a:xfrm>
              <a:off x="6" y="1"/>
              <a:ext cx="5717" cy="4322"/>
            </a:xfrm>
            <a:prstGeom prst="rect">
              <a:avLst/>
            </a:prstGeom>
            <a:noFill/>
            <a:ln w="190500">
              <a:solidFill>
                <a:srgbClr val="558EC7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5368" name="Rectangle 4"/>
            <p:cNvSpPr>
              <a:spLocks noChangeArrowheads="1"/>
            </p:cNvSpPr>
            <p:nvPr/>
          </p:nvSpPr>
          <p:spPr bwMode="auto">
            <a:xfrm>
              <a:off x="177" y="182"/>
              <a:ext cx="5375" cy="3960"/>
            </a:xfrm>
            <a:prstGeom prst="rect">
              <a:avLst/>
            </a:prstGeom>
            <a:noFill/>
            <a:ln w="57150">
              <a:solidFill>
                <a:srgbClr val="558EC7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12292" name="Text Box 9"/>
          <p:cNvSpPr txBox="1">
            <a:spLocks noChangeArrowheads="1"/>
          </p:cNvSpPr>
          <p:nvPr/>
        </p:nvSpPr>
        <p:spPr bwMode="auto">
          <a:xfrm>
            <a:off x="0" y="167481"/>
            <a:ext cx="8027988" cy="2123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6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6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6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6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6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0"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Программа </a:t>
            </a:r>
            <a:r>
              <a:rPr lang="ru-RU" sz="4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«Мир открытий»</a:t>
            </a:r>
            <a:r>
              <a:rPr lang="ru-RU" sz="2400" dirty="0">
                <a:solidFill>
                  <a:srgbClr val="000000"/>
                </a:solidFill>
                <a:latin typeface="Arial" charset="0"/>
              </a:rPr>
              <a:t> реализует системно-</a:t>
            </a:r>
            <a:r>
              <a:rPr lang="ru-RU" sz="2400" dirty="0" err="1">
                <a:solidFill>
                  <a:srgbClr val="000000"/>
                </a:solidFill>
                <a:latin typeface="Arial" charset="0"/>
              </a:rPr>
              <a:t>деятельностный</a:t>
            </a:r>
            <a:r>
              <a:rPr lang="ru-RU" sz="2400" dirty="0">
                <a:solidFill>
                  <a:srgbClr val="000000"/>
                </a:solidFill>
                <a:latin typeface="Arial" charset="0"/>
              </a:rPr>
              <a:t> подход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ru-RU" sz="40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ru-RU" sz="2800" dirty="0" smtClean="0">
              <a:solidFill>
                <a:srgbClr val="2023AC"/>
              </a:solidFill>
              <a:latin typeface="Arial" charset="0"/>
              <a:cs typeface="Arial" charset="0"/>
            </a:endParaRPr>
          </a:p>
        </p:txBody>
      </p:sp>
      <p:sp>
        <p:nvSpPr>
          <p:cNvPr id="15364" name="AutoShape 7"/>
          <p:cNvSpPr>
            <a:spLocks noChangeArrowheads="1"/>
          </p:cNvSpPr>
          <p:nvPr/>
        </p:nvSpPr>
        <p:spPr bwMode="auto">
          <a:xfrm>
            <a:off x="395288" y="1443038"/>
            <a:ext cx="8137525" cy="5010150"/>
          </a:xfrm>
          <a:prstGeom prst="foldedCorner">
            <a:avLst>
              <a:gd name="adj" fmla="val 12500"/>
            </a:avLst>
          </a:prstGeom>
          <a:solidFill>
            <a:schemeClr val="bg1"/>
          </a:solidFill>
          <a:ln w="25400">
            <a:solidFill>
              <a:srgbClr val="6699FF"/>
            </a:solidFill>
            <a:round/>
            <a:headEnd/>
            <a:tailEnd/>
          </a:ln>
          <a:effectLst>
            <a:prstShdw prst="shdw17" dist="17961" dir="2700000">
              <a:srgbClr val="3D5C99"/>
            </a:prstShdw>
          </a:effectLst>
        </p:spPr>
        <p:txBody>
          <a:bodyPr wrap="none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200" b="1" dirty="0" smtClean="0">
                <a:solidFill>
                  <a:srgbClr val="000000"/>
                </a:solidFill>
                <a:latin typeface="Arial" charset="0"/>
              </a:rPr>
              <a:t>Основной метод обучения</a:t>
            </a:r>
            <a:r>
              <a:rPr lang="ru-RU" sz="2200" b="1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ru-RU" sz="2200" b="1" dirty="0" smtClean="0">
                <a:solidFill>
                  <a:srgbClr val="000000"/>
                </a:solidFill>
                <a:latin typeface="Arial" charset="0"/>
              </a:rPr>
              <a:t>- </a:t>
            </a:r>
            <a:r>
              <a:rPr lang="ru-RU" sz="2200" b="1" dirty="0" err="1" smtClean="0">
                <a:solidFill>
                  <a:srgbClr val="000000"/>
                </a:solidFill>
                <a:latin typeface="Arial" charset="0"/>
              </a:rPr>
              <a:t>деятельностный</a:t>
            </a:r>
            <a:r>
              <a:rPr lang="ru-RU" sz="2200" b="1" dirty="0" smtClean="0">
                <a:solidFill>
                  <a:srgbClr val="000000"/>
                </a:solidFill>
                <a:latin typeface="Arial" charset="0"/>
              </a:rPr>
              <a:t>   метод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200" b="1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ru-RU" sz="2200" b="1" dirty="0">
                <a:solidFill>
                  <a:srgbClr val="000000"/>
                </a:solidFill>
                <a:latin typeface="Arial" charset="0"/>
              </a:rPr>
              <a:t>при котором ребенок </a:t>
            </a:r>
            <a:r>
              <a:rPr lang="ru-RU" sz="2200" b="1" dirty="0" smtClean="0">
                <a:solidFill>
                  <a:srgbClr val="000000"/>
                </a:solidFill>
                <a:latin typeface="Arial" charset="0"/>
              </a:rPr>
              <a:t>не </a:t>
            </a:r>
            <a:r>
              <a:rPr lang="ru-RU" sz="2200" b="1" dirty="0">
                <a:solidFill>
                  <a:srgbClr val="000000"/>
                </a:solidFill>
                <a:latin typeface="Arial" charset="0"/>
              </a:rPr>
              <a:t>получает знания в готовом виде</a:t>
            </a:r>
            <a:r>
              <a:rPr lang="ru-RU" sz="2200" b="1" dirty="0" smtClean="0">
                <a:solidFill>
                  <a:srgbClr val="000000"/>
                </a:solidFill>
                <a:latin typeface="Arial" charset="0"/>
              </a:rPr>
              <a:t>,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200" b="1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ru-RU" sz="2200" b="1" dirty="0">
                <a:solidFill>
                  <a:srgbClr val="000000"/>
                </a:solidFill>
                <a:latin typeface="Arial" charset="0"/>
              </a:rPr>
              <a:t>а добывает их сам в процессе собственной </a:t>
            </a:r>
            <a:endParaRPr lang="ru-RU" sz="2200" b="1" dirty="0" smtClean="0">
              <a:solidFill>
                <a:srgbClr val="000000"/>
              </a:solidFill>
              <a:latin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200" b="1" dirty="0" smtClean="0">
                <a:solidFill>
                  <a:srgbClr val="000000"/>
                </a:solidFill>
                <a:latin typeface="Arial" charset="0"/>
              </a:rPr>
              <a:t>познавательной деятельности </a:t>
            </a:r>
            <a:r>
              <a:rPr lang="ru-RU" sz="2300" b="1" dirty="0">
                <a:solidFill>
                  <a:srgbClr val="000000"/>
                </a:solidFill>
                <a:latin typeface="Arial" charset="0"/>
              </a:rPr>
              <a:t/>
            </a:r>
            <a:br>
              <a:rPr lang="ru-RU" sz="2300" b="1" dirty="0">
                <a:solidFill>
                  <a:srgbClr val="000000"/>
                </a:solidFill>
                <a:latin typeface="Arial" charset="0"/>
              </a:rPr>
            </a:br>
            <a:endParaRPr lang="ru-RU" sz="2400" b="1" i="1" dirty="0" smtClean="0">
              <a:solidFill>
                <a:srgbClr val="C00000"/>
              </a:solidFill>
              <a:latin typeface="Arial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i="1" dirty="0" smtClean="0">
                <a:solidFill>
                  <a:srgbClr val="C00000"/>
                </a:solidFill>
                <a:latin typeface="Arial" charset="0"/>
              </a:rPr>
              <a:t>«</a:t>
            </a:r>
            <a:r>
              <a:rPr lang="ru-RU" sz="2400" b="1" i="1" dirty="0">
                <a:solidFill>
                  <a:srgbClr val="C00000"/>
                </a:solidFill>
                <a:latin typeface="Arial" charset="0"/>
              </a:rPr>
              <a:t>Единственный путь, ведущий к знаниям, –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i="1" dirty="0">
                <a:solidFill>
                  <a:srgbClr val="C00000"/>
                </a:solidFill>
                <a:latin typeface="Arial" charset="0"/>
              </a:rPr>
              <a:t>это </a:t>
            </a:r>
            <a:r>
              <a:rPr lang="ru-RU" sz="2400" b="1" i="1" dirty="0" smtClean="0">
                <a:solidFill>
                  <a:srgbClr val="C00000"/>
                </a:solidFill>
                <a:latin typeface="Arial" charset="0"/>
              </a:rPr>
              <a:t>деятельность»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0000"/>
                </a:solidFill>
                <a:latin typeface="Arial" charset="0"/>
              </a:rPr>
              <a:t>(</a:t>
            </a:r>
            <a:r>
              <a:rPr lang="ru-RU" b="1" dirty="0">
                <a:solidFill>
                  <a:srgbClr val="000000"/>
                </a:solidFill>
                <a:latin typeface="Arial" charset="0"/>
              </a:rPr>
              <a:t>Б. </a:t>
            </a:r>
            <a:r>
              <a:rPr lang="ru-RU" b="1" dirty="0" smtClean="0">
                <a:solidFill>
                  <a:srgbClr val="000000"/>
                </a:solidFill>
                <a:latin typeface="Arial" charset="0"/>
              </a:rPr>
              <a:t>Шоу - </a:t>
            </a:r>
            <a:r>
              <a:rPr lang="ru-RU" b="1" dirty="0">
                <a:solidFill>
                  <a:srgbClr val="000000"/>
                </a:solidFill>
                <a:latin typeface="Arial" charset="0"/>
              </a:rPr>
              <a:t>Ирландский драматург, философ и </a:t>
            </a:r>
            <a:r>
              <a:rPr lang="ru-RU" b="1" dirty="0" smtClean="0">
                <a:solidFill>
                  <a:srgbClr val="000000"/>
                </a:solidFill>
                <a:latin typeface="Arial" charset="0"/>
              </a:rPr>
              <a:t>прозаик) </a:t>
            </a:r>
            <a:endParaRPr lang="ru-RU" b="1" dirty="0">
              <a:solidFill>
                <a:srgbClr val="000000"/>
              </a:solidFill>
              <a:latin typeface="Arial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>
                <a:solidFill>
                  <a:srgbClr val="000000"/>
                </a:solidFill>
                <a:latin typeface="Arial" charset="0"/>
              </a:rPr>
              <a:t>                                       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i="1" dirty="0">
                <a:solidFill>
                  <a:srgbClr val="C00000"/>
                </a:solidFill>
                <a:latin typeface="Arial" charset="0"/>
              </a:rPr>
              <a:t>«Способности проявляются в деятельности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i="1" dirty="0">
                <a:solidFill>
                  <a:srgbClr val="C00000"/>
                </a:solidFill>
                <a:latin typeface="Arial" charset="0"/>
              </a:rPr>
              <a:t>и в ней же формируются».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800" b="1" i="1" dirty="0">
              <a:solidFill>
                <a:srgbClr val="000000"/>
              </a:solidFill>
              <a:latin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0000"/>
                </a:solidFill>
                <a:latin typeface="Arial" charset="0"/>
              </a:rPr>
              <a:t>(</a:t>
            </a:r>
            <a:r>
              <a:rPr lang="ru-RU" b="1" dirty="0">
                <a:solidFill>
                  <a:srgbClr val="000000"/>
                </a:solidFill>
                <a:latin typeface="Arial" charset="0"/>
              </a:rPr>
              <a:t>С. Л. Рубинштейн  </a:t>
            </a:r>
            <a:r>
              <a:rPr lang="ru-RU" b="1" dirty="0" smtClean="0">
                <a:solidFill>
                  <a:srgbClr val="000000"/>
                </a:solidFill>
                <a:latin typeface="Arial" charset="0"/>
              </a:rPr>
              <a:t>- </a:t>
            </a:r>
            <a:r>
              <a:rPr lang="ru-RU" b="1" dirty="0">
                <a:solidFill>
                  <a:srgbClr val="000000"/>
                </a:solidFill>
                <a:latin typeface="Arial" charset="0"/>
              </a:rPr>
              <a:t>р</a:t>
            </a:r>
            <a:r>
              <a:rPr lang="ru-RU" b="1" dirty="0" smtClean="0">
                <a:solidFill>
                  <a:srgbClr val="000000"/>
                </a:solidFill>
                <a:latin typeface="Arial" charset="0"/>
              </a:rPr>
              <a:t>оссийский </a:t>
            </a:r>
            <a:r>
              <a:rPr lang="ru-RU" b="1" dirty="0">
                <a:solidFill>
                  <a:srgbClr val="000000"/>
                </a:solidFill>
                <a:latin typeface="Arial" charset="0"/>
              </a:rPr>
              <a:t>психолог и философ,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srgbClr val="000000"/>
                </a:solidFill>
                <a:latin typeface="Arial" charset="0"/>
              </a:rPr>
              <a:t>член-корреспондент Академии наук СССР,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srgbClr val="000000"/>
                </a:solidFill>
                <a:latin typeface="Arial" charset="0"/>
              </a:rPr>
              <a:t>один из создателей </a:t>
            </a:r>
            <a:r>
              <a:rPr lang="ru-RU" b="1" dirty="0" err="1">
                <a:solidFill>
                  <a:srgbClr val="000000"/>
                </a:solidFill>
                <a:latin typeface="Arial" charset="0"/>
              </a:rPr>
              <a:t>деятельностного</a:t>
            </a:r>
            <a:r>
              <a:rPr lang="ru-RU" b="1" dirty="0">
                <a:solidFill>
                  <a:srgbClr val="000000"/>
                </a:solidFill>
                <a:latin typeface="Arial" charset="0"/>
              </a:rPr>
              <a:t> подхода </a:t>
            </a:r>
            <a:endParaRPr lang="ru-RU" b="1" dirty="0" smtClean="0">
              <a:solidFill>
                <a:srgbClr val="000000"/>
              </a:solidFill>
              <a:latin typeface="Arial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0000"/>
                </a:solidFill>
                <a:latin typeface="Arial" charset="0"/>
              </a:rPr>
              <a:t>в психологии</a:t>
            </a:r>
            <a:r>
              <a:rPr lang="ru-RU" b="1" dirty="0">
                <a:solidFill>
                  <a:srgbClr val="000000"/>
                </a:solidFill>
                <a:latin typeface="Arial" charset="0"/>
              </a:rPr>
              <a:t>)</a:t>
            </a:r>
            <a:r>
              <a:rPr lang="ru-RU" b="1" dirty="0" smtClean="0">
                <a:solidFill>
                  <a:srgbClr val="000000"/>
                </a:solidFill>
                <a:latin typeface="Arial" charset="0"/>
              </a:rPr>
              <a:t> </a:t>
            </a:r>
            <a:endParaRPr lang="ru-RU" b="1" dirty="0">
              <a:solidFill>
                <a:srgbClr val="C00000"/>
              </a:solidFill>
              <a:latin typeface="Arial Black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000" b="1" dirty="0" smtClean="0">
              <a:solidFill>
                <a:srgbClr val="C00000"/>
              </a:solidFill>
              <a:latin typeface="Arial Black" pitchFamily="34" charset="0"/>
            </a:endParaRPr>
          </a:p>
        </p:txBody>
      </p:sp>
      <p:pic>
        <p:nvPicPr>
          <p:cNvPr id="15365" name="Picture 29" descr="d17cda630bc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0707" y="4713288"/>
            <a:ext cx="2019300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13" descr="C:\Users\Gubina\Desktop\LOGO-GOOD-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2388" y="30163"/>
            <a:ext cx="1430337" cy="141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01765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4" name="Group 2"/>
          <p:cNvGrpSpPr>
            <a:grpSpLocks/>
          </p:cNvGrpSpPr>
          <p:nvPr/>
        </p:nvGrpSpPr>
        <p:grpSpPr bwMode="auto">
          <a:xfrm>
            <a:off x="0" y="0"/>
            <a:ext cx="9075738" cy="6861175"/>
            <a:chOff x="6" y="1"/>
            <a:chExt cx="5717" cy="4322"/>
          </a:xfrm>
        </p:grpSpPr>
        <p:sp>
          <p:nvSpPr>
            <p:cNvPr id="18444" name="Rectangle 3"/>
            <p:cNvSpPr>
              <a:spLocks noChangeArrowheads="1"/>
            </p:cNvSpPr>
            <p:nvPr/>
          </p:nvSpPr>
          <p:spPr bwMode="auto">
            <a:xfrm>
              <a:off x="6" y="1"/>
              <a:ext cx="5717" cy="4322"/>
            </a:xfrm>
            <a:prstGeom prst="rect">
              <a:avLst/>
            </a:prstGeom>
            <a:noFill/>
            <a:ln w="190500">
              <a:solidFill>
                <a:srgbClr val="558EC7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3600" b="1" smtClean="0">
                <a:solidFill>
                  <a:srgbClr val="000000"/>
                </a:solidFill>
              </a:endParaRPr>
            </a:p>
          </p:txBody>
        </p:sp>
        <p:sp>
          <p:nvSpPr>
            <p:cNvPr id="18445" name="Rectangle 4"/>
            <p:cNvSpPr>
              <a:spLocks noChangeArrowheads="1"/>
            </p:cNvSpPr>
            <p:nvPr/>
          </p:nvSpPr>
          <p:spPr bwMode="auto">
            <a:xfrm>
              <a:off x="177" y="182"/>
              <a:ext cx="5375" cy="3960"/>
            </a:xfrm>
            <a:prstGeom prst="rect">
              <a:avLst/>
            </a:prstGeom>
            <a:noFill/>
            <a:ln w="57150">
              <a:solidFill>
                <a:srgbClr val="558EC7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3600" b="1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21507" name="Text Box 9"/>
          <p:cNvSpPr txBox="1">
            <a:spLocks noChangeArrowheads="1"/>
          </p:cNvSpPr>
          <p:nvPr/>
        </p:nvSpPr>
        <p:spPr bwMode="auto">
          <a:xfrm>
            <a:off x="569912" y="311844"/>
            <a:ext cx="8415338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600" b="1" dirty="0" smtClean="0">
                <a:solidFill>
                  <a:srgbClr val="CC3300"/>
                </a:solidFill>
              </a:rPr>
              <a:t>   </a:t>
            </a:r>
            <a:r>
              <a:rPr lang="ru-RU" sz="2800" b="1" dirty="0" smtClean="0">
                <a:solidFill>
                  <a:srgbClr val="CC3300"/>
                </a:solidFill>
              </a:rPr>
              <a:t>Решение программных образовательных задач в программе «Мир открытий»</a:t>
            </a:r>
          </a:p>
        </p:txBody>
      </p:sp>
      <p:sp>
        <p:nvSpPr>
          <p:cNvPr id="18436" name="Rectangle 9"/>
          <p:cNvSpPr>
            <a:spLocks noChangeArrowheads="1"/>
          </p:cNvSpPr>
          <p:nvPr/>
        </p:nvSpPr>
        <p:spPr bwMode="auto">
          <a:xfrm>
            <a:off x="411163" y="1504950"/>
            <a:ext cx="2865437" cy="1203325"/>
          </a:xfrm>
          <a:prstGeom prst="rect">
            <a:avLst/>
          </a:prstGeom>
          <a:solidFill>
            <a:schemeClr val="bg1"/>
          </a:solidFill>
          <a:ln w="12700">
            <a:solidFill>
              <a:srgbClr val="3366FF"/>
            </a:solidFill>
            <a:miter lim="800000"/>
            <a:headEnd/>
            <a:tailEnd/>
          </a:ln>
          <a:effectLst>
            <a:prstShdw prst="shdw17" dist="17961" dir="2700000">
              <a:srgbClr val="1F3D99"/>
            </a:prstShdw>
          </a:effec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smtClean="0">
                <a:solidFill>
                  <a:srgbClr val="3333CC"/>
                </a:solidFill>
                <a:latin typeface="Arial Black" pitchFamily="34" charset="0"/>
              </a:rPr>
              <a:t>Совместная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smtClean="0">
                <a:solidFill>
                  <a:srgbClr val="3333CC"/>
                </a:solidFill>
                <a:latin typeface="Arial Black" pitchFamily="34" charset="0"/>
              </a:rPr>
              <a:t>деятельность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smtClean="0">
                <a:solidFill>
                  <a:srgbClr val="3333CC"/>
                </a:solidFill>
                <a:latin typeface="Arial Black" pitchFamily="34" charset="0"/>
              </a:rPr>
              <a:t>взрослого и детей</a:t>
            </a:r>
          </a:p>
        </p:txBody>
      </p:sp>
      <p:sp>
        <p:nvSpPr>
          <p:cNvPr id="18437" name="Rectangle 10"/>
          <p:cNvSpPr>
            <a:spLocks noChangeArrowheads="1"/>
          </p:cNvSpPr>
          <p:nvPr/>
        </p:nvSpPr>
        <p:spPr bwMode="auto">
          <a:xfrm>
            <a:off x="3444875" y="1504950"/>
            <a:ext cx="2665413" cy="1203325"/>
          </a:xfrm>
          <a:prstGeom prst="rect">
            <a:avLst/>
          </a:prstGeom>
          <a:solidFill>
            <a:schemeClr val="bg1"/>
          </a:solidFill>
          <a:ln w="12700">
            <a:solidFill>
              <a:srgbClr val="3366FF"/>
            </a:solidFill>
            <a:miter lim="800000"/>
            <a:headEnd/>
            <a:tailEnd/>
          </a:ln>
          <a:effectLst>
            <a:prstShdw prst="shdw17" dist="17961" dir="2700000">
              <a:srgbClr val="1F3D99"/>
            </a:prstShdw>
          </a:effec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smtClean="0">
                <a:solidFill>
                  <a:srgbClr val="3333CC"/>
                </a:solidFill>
                <a:latin typeface="Arial Black" pitchFamily="34" charset="0"/>
              </a:rPr>
              <a:t>Самостоятельная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smtClean="0">
                <a:solidFill>
                  <a:srgbClr val="3333CC"/>
                </a:solidFill>
                <a:latin typeface="Arial Black" pitchFamily="34" charset="0"/>
              </a:rPr>
              <a:t>деятельность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smtClean="0">
                <a:solidFill>
                  <a:srgbClr val="3333CC"/>
                </a:solidFill>
                <a:latin typeface="Arial Black" pitchFamily="34" charset="0"/>
              </a:rPr>
              <a:t>детей</a:t>
            </a:r>
          </a:p>
        </p:txBody>
      </p:sp>
      <p:sp>
        <p:nvSpPr>
          <p:cNvPr id="18438" name="Rectangle 11"/>
          <p:cNvSpPr>
            <a:spLocks noChangeArrowheads="1"/>
          </p:cNvSpPr>
          <p:nvPr/>
        </p:nvSpPr>
        <p:spPr bwMode="auto">
          <a:xfrm>
            <a:off x="388938" y="2828925"/>
            <a:ext cx="2887662" cy="2112963"/>
          </a:xfrm>
          <a:prstGeom prst="rect">
            <a:avLst/>
          </a:prstGeom>
          <a:solidFill>
            <a:schemeClr val="bg1"/>
          </a:solidFill>
          <a:ln w="12700">
            <a:solidFill>
              <a:srgbClr val="3366FF"/>
            </a:solidFill>
            <a:miter lim="800000"/>
            <a:headEnd/>
            <a:tailEnd/>
          </a:ln>
          <a:effectLst>
            <a:prstShdw prst="shdw17" dist="17961" dir="2700000">
              <a:srgbClr val="1F3D99"/>
            </a:prstShdw>
          </a:effec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Образовательная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деятельность,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осуществляемая в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процессе организации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педагогом различных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видов детской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деятельности</a:t>
            </a:r>
          </a:p>
        </p:txBody>
      </p:sp>
      <p:sp>
        <p:nvSpPr>
          <p:cNvPr id="18439" name="Rectangle 12"/>
          <p:cNvSpPr>
            <a:spLocks noChangeArrowheads="1"/>
          </p:cNvSpPr>
          <p:nvPr/>
        </p:nvSpPr>
        <p:spPr bwMode="auto">
          <a:xfrm>
            <a:off x="388938" y="5013325"/>
            <a:ext cx="2865437" cy="1444625"/>
          </a:xfrm>
          <a:prstGeom prst="rect">
            <a:avLst/>
          </a:prstGeom>
          <a:solidFill>
            <a:schemeClr val="bg1"/>
          </a:solidFill>
          <a:ln w="12700">
            <a:solidFill>
              <a:srgbClr val="3366FF"/>
            </a:solidFill>
            <a:miter lim="800000"/>
            <a:headEnd/>
            <a:tailEnd/>
          </a:ln>
          <a:effectLst>
            <a:prstShdw prst="shdw17" dist="17961" dir="2700000">
              <a:srgbClr val="1F3D99"/>
            </a:prstShdw>
          </a:effec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smtClean="0">
                <a:solidFill>
                  <a:srgbClr val="000000"/>
                </a:solidFill>
                <a:latin typeface="Arial" charset="0"/>
                <a:cs typeface="Arial" charset="0"/>
              </a:rPr>
              <a:t>Образовательная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smtClean="0">
                <a:solidFill>
                  <a:srgbClr val="000000"/>
                </a:solidFill>
                <a:latin typeface="Arial" charset="0"/>
                <a:cs typeface="Arial" charset="0"/>
              </a:rPr>
              <a:t>деятельность,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smtClean="0">
                <a:solidFill>
                  <a:srgbClr val="000000"/>
                </a:solidFill>
                <a:latin typeface="Arial" charset="0"/>
                <a:cs typeface="Arial" charset="0"/>
              </a:rPr>
              <a:t>осуществляемая в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smtClean="0">
                <a:solidFill>
                  <a:srgbClr val="000000"/>
                </a:solidFill>
                <a:latin typeface="Arial" charset="0"/>
                <a:cs typeface="Arial" charset="0"/>
              </a:rPr>
              <a:t>ходе режимных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smtClean="0">
                <a:solidFill>
                  <a:srgbClr val="000000"/>
                </a:solidFill>
                <a:latin typeface="Arial" charset="0"/>
                <a:cs typeface="Arial" charset="0"/>
              </a:rPr>
              <a:t>моментов</a:t>
            </a:r>
          </a:p>
        </p:txBody>
      </p:sp>
      <p:sp>
        <p:nvSpPr>
          <p:cNvPr id="18440" name="Rectangle 20"/>
          <p:cNvSpPr>
            <a:spLocks noChangeArrowheads="1"/>
          </p:cNvSpPr>
          <p:nvPr/>
        </p:nvSpPr>
        <p:spPr bwMode="auto">
          <a:xfrm>
            <a:off x="3444875" y="2820988"/>
            <a:ext cx="2665413" cy="1152525"/>
          </a:xfrm>
          <a:prstGeom prst="rect">
            <a:avLst/>
          </a:prstGeom>
          <a:solidFill>
            <a:schemeClr val="bg1"/>
          </a:solidFill>
          <a:ln w="12700">
            <a:solidFill>
              <a:srgbClr val="3366FF"/>
            </a:solidFill>
            <a:miter lim="800000"/>
            <a:headEnd/>
            <a:tailEnd/>
          </a:ln>
          <a:effectLst>
            <a:prstShdw prst="shdw17" dist="17961" dir="2700000">
              <a:srgbClr val="1F3D99"/>
            </a:prstShdw>
          </a:effec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smtClean="0">
                <a:solidFill>
                  <a:srgbClr val="000000"/>
                </a:solidFill>
                <a:latin typeface="Arial" charset="0"/>
                <a:cs typeface="Arial" charset="0"/>
              </a:rPr>
              <a:t>Создание предметно-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smtClean="0">
                <a:solidFill>
                  <a:srgbClr val="000000"/>
                </a:solidFill>
                <a:latin typeface="Arial" charset="0"/>
                <a:cs typeface="Arial" charset="0"/>
              </a:rPr>
              <a:t>развивающей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smtClean="0">
                <a:solidFill>
                  <a:srgbClr val="000000"/>
                </a:solidFill>
                <a:latin typeface="Arial" charset="0"/>
                <a:cs typeface="Arial" charset="0"/>
              </a:rPr>
              <a:t>среды</a:t>
            </a:r>
          </a:p>
        </p:txBody>
      </p:sp>
      <p:sp>
        <p:nvSpPr>
          <p:cNvPr id="18441" name="Rectangle 10"/>
          <p:cNvSpPr>
            <a:spLocks noChangeArrowheads="1"/>
          </p:cNvSpPr>
          <p:nvPr/>
        </p:nvSpPr>
        <p:spPr bwMode="auto">
          <a:xfrm>
            <a:off x="6208713" y="1504950"/>
            <a:ext cx="2573337" cy="1203325"/>
          </a:xfrm>
          <a:prstGeom prst="rect">
            <a:avLst/>
          </a:prstGeom>
          <a:solidFill>
            <a:schemeClr val="bg1"/>
          </a:solidFill>
          <a:ln w="12700">
            <a:solidFill>
              <a:srgbClr val="3366FF"/>
            </a:solidFill>
            <a:miter lim="800000"/>
            <a:headEnd/>
            <a:tailEnd/>
          </a:ln>
          <a:effectLst>
            <a:prstShdw prst="shdw17" dist="17961" dir="2700000">
              <a:srgbClr val="1F3D99"/>
            </a:prstShdw>
          </a:effec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smtClean="0">
                <a:solidFill>
                  <a:srgbClr val="3333CC"/>
                </a:solidFill>
                <a:latin typeface="Arial Black" pitchFamily="34" charset="0"/>
              </a:rPr>
              <a:t>Взаимодействие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smtClean="0">
                <a:solidFill>
                  <a:srgbClr val="3333CC"/>
                </a:solidFill>
                <a:latin typeface="Arial Black" pitchFamily="34" charset="0"/>
              </a:rPr>
              <a:t>с семьями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smtClean="0">
                <a:solidFill>
                  <a:srgbClr val="3333CC"/>
                </a:solidFill>
                <a:latin typeface="Arial Black" pitchFamily="34" charset="0"/>
              </a:rPr>
              <a:t>детей</a:t>
            </a:r>
          </a:p>
        </p:txBody>
      </p:sp>
      <p:pic>
        <p:nvPicPr>
          <p:cNvPr id="18442" name="Picture 11" descr="C:\Users\user\Desktop\Ребятишки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6663" y="3951288"/>
            <a:ext cx="2001837" cy="221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3" name="Picture 3" descr="C:\Users\Gubina\Desktop\Королева С.И\картинки\roditelskoe_sobrani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0150" y="2832100"/>
            <a:ext cx="2430463" cy="1676400"/>
          </a:xfrm>
          <a:prstGeom prst="rect">
            <a:avLst/>
          </a:prstGeom>
          <a:noFill/>
          <a:ln w="25400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 descr="C:\Users\Gubina\Desktop\LOGO-GOOD-1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35" y="77979"/>
            <a:ext cx="1040987" cy="10282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84410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Оформление по умолчанию">
  <a:themeElements>
    <a:clrScheme name="Оформление по умолчанию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Оформление по умолчанию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Оформление по умолчанию">
  <a:themeElements>
    <a:clrScheme name="Оформление по умолчанию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Оформление по умолчанию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Оформление по умолчанию">
  <a:themeElements>
    <a:clrScheme name="Оформление по умолчанию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Оформление по умолчанию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Оформление по умолчанию">
  <a:themeElements>
    <a:clrScheme name="Оформление по умолчанию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Оформление по умолчанию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4_Оформление по умолчанию">
  <a:themeElements>
    <a:clrScheme name="Оформление по умолчанию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Оформление по умолчанию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5_Оформление по умолчанию">
  <a:themeElements>
    <a:clrScheme name="Оформление по умолчанию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Оформление по умолчанию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6_Оформление по умолчанию">
  <a:themeElements>
    <a:clrScheme name="Оформление по умолчанию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Оформление по умолчанию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7_Оформление по умолчанию">
  <a:themeElements>
    <a:clrScheme name="Оформление по умолчанию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Оформление по умолчанию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944</TotalTime>
  <Words>1740</Words>
  <Application>Microsoft Office PowerPoint</Application>
  <PresentationFormat>Экран (4:3)</PresentationFormat>
  <Paragraphs>270</Paragraphs>
  <Slides>22</Slides>
  <Notes>10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9</vt:i4>
      </vt:variant>
      <vt:variant>
        <vt:lpstr>Заголовки слайдов</vt:lpstr>
      </vt:variant>
      <vt:variant>
        <vt:i4>22</vt:i4>
      </vt:variant>
    </vt:vector>
  </HeadingPairs>
  <TitlesOfParts>
    <vt:vector size="41" baseType="lpstr">
      <vt:lpstr>Arial</vt:lpstr>
      <vt:lpstr>Arial Black</vt:lpstr>
      <vt:lpstr>Calibri</vt:lpstr>
      <vt:lpstr>Constantia</vt:lpstr>
      <vt:lpstr>Corbel</vt:lpstr>
      <vt:lpstr>Gill Sans MT</vt:lpstr>
      <vt:lpstr>Times New Roman</vt:lpstr>
      <vt:lpstr>Verdana</vt:lpstr>
      <vt:lpstr>Wingdings</vt:lpstr>
      <vt:lpstr>Wingdings 2</vt:lpstr>
      <vt:lpstr>Солнцестояние</vt:lpstr>
      <vt:lpstr>Оформление по умолчанию</vt:lpstr>
      <vt:lpstr>1_Оформление по умолчанию</vt:lpstr>
      <vt:lpstr>2_Оформление по умолчанию</vt:lpstr>
      <vt:lpstr>3_Оформление по умолчанию</vt:lpstr>
      <vt:lpstr>4_Оформление по умолчанию</vt:lpstr>
      <vt:lpstr>5_Оформление по умолчанию</vt:lpstr>
      <vt:lpstr>6_Оформление по умолчанию</vt:lpstr>
      <vt:lpstr>7_Оформление по умолчанию</vt:lpstr>
      <vt:lpstr>Презентация PowerPoint</vt:lpstr>
      <vt:lpstr>Нормативно-правовая база  деятельности ДОУ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Комплексно-тематическое планирование</vt:lpstr>
      <vt:lpstr> І. Непрерывная образовательная деятельность </vt:lpstr>
      <vt:lpstr>ІІ. Образовательная деятельность, осуществляемая в ходе режимных моментов </vt:lpstr>
      <vt:lpstr>Презентация PowerPoint</vt:lpstr>
      <vt:lpstr>Презентация PowerPoint</vt:lpstr>
      <vt:lpstr>ІІІ. Самостоятельная деятельность детей</vt:lpstr>
      <vt:lpstr>Презентация PowerPoint</vt:lpstr>
      <vt:lpstr>ІV. Основные формы совместной деятельности  педагогов и родителей в ДОУ                             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Цели и задачи работы  детского сада №5 «Сказка» </dc:title>
  <dc:creator>алексей</dc:creator>
  <cp:lastModifiedBy>Admin</cp:lastModifiedBy>
  <cp:revision>80</cp:revision>
  <dcterms:created xsi:type="dcterms:W3CDTF">2013-10-19T08:12:55Z</dcterms:created>
  <dcterms:modified xsi:type="dcterms:W3CDTF">2018-11-22T10:27:58Z</dcterms:modified>
</cp:coreProperties>
</file>