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6"/>
  </p:notesMasterIdLst>
  <p:sldIdLst>
    <p:sldId id="256" r:id="rId3"/>
    <p:sldId id="303" r:id="rId4"/>
    <p:sldId id="308" r:id="rId5"/>
    <p:sldId id="304" r:id="rId6"/>
    <p:sldId id="306" r:id="rId7"/>
    <p:sldId id="310" r:id="rId8"/>
    <p:sldId id="257" r:id="rId9"/>
    <p:sldId id="265" r:id="rId10"/>
    <p:sldId id="260" r:id="rId11"/>
    <p:sldId id="261" r:id="rId12"/>
    <p:sldId id="266" r:id="rId13"/>
    <p:sldId id="267" r:id="rId14"/>
    <p:sldId id="268" r:id="rId15"/>
    <p:sldId id="301" r:id="rId16"/>
    <p:sldId id="269" r:id="rId17"/>
    <p:sldId id="302" r:id="rId18"/>
    <p:sldId id="270" r:id="rId19"/>
    <p:sldId id="271" r:id="rId20"/>
    <p:sldId id="274" r:id="rId21"/>
    <p:sldId id="276" r:id="rId22"/>
    <p:sldId id="277" r:id="rId23"/>
    <p:sldId id="275" r:id="rId24"/>
    <p:sldId id="272" r:id="rId25"/>
    <p:sldId id="273" r:id="rId26"/>
    <p:sldId id="278" r:id="rId27"/>
    <p:sldId id="279" r:id="rId28"/>
    <p:sldId id="280" r:id="rId29"/>
    <p:sldId id="286" r:id="rId30"/>
    <p:sldId id="287" r:id="rId31"/>
    <p:sldId id="289" r:id="rId32"/>
    <p:sldId id="291" r:id="rId33"/>
    <p:sldId id="293" r:id="rId34"/>
    <p:sldId id="294" r:id="rId35"/>
    <p:sldId id="295" r:id="rId36"/>
    <p:sldId id="296" r:id="rId37"/>
    <p:sldId id="297" r:id="rId38"/>
    <p:sldId id="309" r:id="rId39"/>
    <p:sldId id="300" r:id="rId40"/>
    <p:sldId id="298" r:id="rId41"/>
    <p:sldId id="299" r:id="rId42"/>
    <p:sldId id="264" r:id="rId43"/>
    <p:sldId id="258" r:id="rId44"/>
    <p:sldId id="312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8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EF38E1-D215-4F2B-84E1-E7B0026CB2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9FBAF7-49D6-4B35-B6C1-3BCB6840D28B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dirty="0" smtClean="0"/>
            <a:t>Федеральный государственный стандарт дошкольного образования </a:t>
          </a:r>
          <a:r>
            <a:rPr lang="ru-RU" sz="2000" b="1" dirty="0" smtClean="0"/>
            <a:t>представляет собой совокупность обязательных требований к дошкольному образованию.</a:t>
          </a:r>
          <a:endParaRPr lang="ru-RU" sz="2000" dirty="0" smtClean="0"/>
        </a:p>
        <a:p>
          <a:pPr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6BD2B46B-522B-4214-8892-98DD840D3B87}" type="parTrans" cxnId="{9F222813-A11D-4E25-BB63-14E6BA6237D9}">
      <dgm:prSet/>
      <dgm:spPr/>
      <dgm:t>
        <a:bodyPr/>
        <a:lstStyle/>
        <a:p>
          <a:endParaRPr lang="ru-RU"/>
        </a:p>
      </dgm:t>
    </dgm:pt>
    <dgm:pt modelId="{E10DB4BD-34D2-44B4-BD7B-3BB52E891706}" type="sibTrans" cxnId="{9F222813-A11D-4E25-BB63-14E6BA6237D9}">
      <dgm:prSet/>
      <dgm:spPr/>
      <dgm:t>
        <a:bodyPr/>
        <a:lstStyle/>
        <a:p>
          <a:endParaRPr lang="ru-RU"/>
        </a:p>
      </dgm:t>
    </dgm:pt>
    <dgm:pt modelId="{060701E8-6399-4105-A4B9-7CACD9D0118F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 rtl="0"/>
          <a:r>
            <a:rPr lang="ru-RU" sz="2000" b="1" dirty="0" smtClean="0">
              <a:solidFill>
                <a:schemeClr val="tx1"/>
              </a:solidFill>
            </a:rPr>
            <a:t>ОСНОВНЫЕ ПРИНЦИПЫ СТАНДАРТА:</a:t>
          </a:r>
          <a:endParaRPr lang="ru-RU" sz="2000" dirty="0">
            <a:solidFill>
              <a:schemeClr val="tx1"/>
            </a:solidFill>
          </a:endParaRPr>
        </a:p>
      </dgm:t>
    </dgm:pt>
    <dgm:pt modelId="{17BD3786-E7B4-46E8-87EB-491511E7D305}" type="parTrans" cxnId="{A00C2570-6BAB-435B-9E17-E34590FD85A6}">
      <dgm:prSet/>
      <dgm:spPr/>
      <dgm:t>
        <a:bodyPr/>
        <a:lstStyle/>
        <a:p>
          <a:endParaRPr lang="ru-RU"/>
        </a:p>
      </dgm:t>
    </dgm:pt>
    <dgm:pt modelId="{03A656CA-12FA-4749-A688-39DC49371352}" type="sibTrans" cxnId="{A00C2570-6BAB-435B-9E17-E34590FD85A6}">
      <dgm:prSet/>
      <dgm:spPr/>
      <dgm:t>
        <a:bodyPr/>
        <a:lstStyle/>
        <a:p>
          <a:endParaRPr lang="ru-RU"/>
        </a:p>
      </dgm:t>
    </dgm:pt>
    <dgm:pt modelId="{E0DEB9CD-6E6B-4467-A011-CD5C806F00DC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Поддержка </a:t>
          </a:r>
          <a:r>
            <a:rPr lang="ru-RU" sz="1800" b="1" dirty="0" smtClean="0">
              <a:solidFill>
                <a:srgbClr val="FF0000"/>
              </a:solidFill>
            </a:rPr>
            <a:t>разнообразия детства</a:t>
          </a:r>
          <a:r>
            <a:rPr lang="ru-RU" sz="1800" b="1" dirty="0" smtClean="0">
              <a:solidFill>
                <a:schemeClr val="tx1"/>
              </a:solidFill>
            </a:rPr>
            <a:t>; сохранения уникальности и </a:t>
          </a:r>
          <a:r>
            <a:rPr lang="ru-RU" sz="1800" b="1" dirty="0" err="1" smtClean="0">
              <a:solidFill>
                <a:schemeClr val="tx1"/>
              </a:solidFill>
            </a:rPr>
            <a:t>самоценности</a:t>
          </a:r>
          <a:r>
            <a:rPr lang="ru-RU" sz="1800" b="1" dirty="0" smtClean="0">
              <a:solidFill>
                <a:schemeClr val="tx1"/>
              </a:solidFill>
            </a:rPr>
            <a:t> дошкольного детства как важного этапа в общем развитии человека; </a:t>
          </a:r>
          <a:endParaRPr lang="ru-RU" sz="1800" dirty="0">
            <a:solidFill>
              <a:schemeClr val="tx1"/>
            </a:solidFill>
          </a:endParaRPr>
        </a:p>
      </dgm:t>
    </dgm:pt>
    <dgm:pt modelId="{B4031FAB-690B-481B-AD12-2BFAE4FAD743}" type="parTrans" cxnId="{1C5C9987-5D26-4DD2-8B14-4A1AAA33018B}">
      <dgm:prSet/>
      <dgm:spPr/>
      <dgm:t>
        <a:bodyPr/>
        <a:lstStyle/>
        <a:p>
          <a:endParaRPr lang="ru-RU"/>
        </a:p>
      </dgm:t>
    </dgm:pt>
    <dgm:pt modelId="{0772FF6A-C7B3-49A2-8889-E0F70658DBF3}" type="sibTrans" cxnId="{1C5C9987-5D26-4DD2-8B14-4A1AAA33018B}">
      <dgm:prSet/>
      <dgm:spPr/>
      <dgm:t>
        <a:bodyPr/>
        <a:lstStyle/>
        <a:p>
          <a:endParaRPr lang="ru-RU"/>
        </a:p>
      </dgm:t>
    </dgm:pt>
    <dgm:pt modelId="{48775A2F-3602-42D5-A7F0-7892B357A429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личностно-развивающий и гуманистический характер взаимодействия взрослых (родителей (законных представителей), педагогических и иных работников Организации) и детей;</a:t>
          </a:r>
          <a:endParaRPr lang="ru-RU" sz="1800" dirty="0">
            <a:solidFill>
              <a:schemeClr val="tx1"/>
            </a:solidFill>
          </a:endParaRPr>
        </a:p>
      </dgm:t>
    </dgm:pt>
    <dgm:pt modelId="{F530084B-BA1E-4752-B45C-2E8AB83D4942}" type="parTrans" cxnId="{4D2F3639-E92C-412E-84AD-7C8DDD29D422}">
      <dgm:prSet/>
      <dgm:spPr/>
      <dgm:t>
        <a:bodyPr/>
        <a:lstStyle/>
        <a:p>
          <a:endParaRPr lang="ru-RU"/>
        </a:p>
      </dgm:t>
    </dgm:pt>
    <dgm:pt modelId="{2B17FE99-B69D-4449-B22E-EF38C52C48BD}" type="sibTrans" cxnId="{4D2F3639-E92C-412E-84AD-7C8DDD29D422}">
      <dgm:prSet/>
      <dgm:spPr/>
      <dgm:t>
        <a:bodyPr/>
        <a:lstStyle/>
        <a:p>
          <a:endParaRPr lang="ru-RU"/>
        </a:p>
      </dgm:t>
    </dgm:pt>
    <dgm:pt modelId="{7CB1A70D-584A-4E09-888C-F06931A124F1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уважение личности ребенка как обязательное требование ко всем взрослым участникам образовательной деятельности;</a:t>
          </a:r>
          <a:endParaRPr lang="ru-RU" sz="1800" dirty="0">
            <a:solidFill>
              <a:schemeClr val="tx1"/>
            </a:solidFill>
          </a:endParaRPr>
        </a:p>
      </dgm:t>
    </dgm:pt>
    <dgm:pt modelId="{2A94419F-791F-4C26-B9CD-664ECEC38B1C}" type="parTrans" cxnId="{E70598E2-BDB8-4422-9BAA-CC67777EA90A}">
      <dgm:prSet/>
      <dgm:spPr/>
      <dgm:t>
        <a:bodyPr/>
        <a:lstStyle/>
        <a:p>
          <a:endParaRPr lang="ru-RU"/>
        </a:p>
      </dgm:t>
    </dgm:pt>
    <dgm:pt modelId="{4324F6BC-D3DE-4588-9261-AA5910D162C1}" type="sibTrans" cxnId="{E70598E2-BDB8-4422-9BAA-CC67777EA90A}">
      <dgm:prSet/>
      <dgm:spPr/>
      <dgm:t>
        <a:bodyPr/>
        <a:lstStyle/>
        <a:p>
          <a:endParaRPr lang="ru-RU"/>
        </a:p>
      </dgm:t>
    </dgm:pt>
    <dgm:pt modelId="{4DF6D63E-1829-4C87-B3E8-492B944E2BB9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осуществление образовательной деятельности в формах, </a:t>
          </a:r>
          <a:r>
            <a:rPr lang="ru-RU" sz="1800" b="1" dirty="0" smtClean="0">
              <a:solidFill>
                <a:srgbClr val="FF0000"/>
              </a:solidFill>
            </a:rPr>
            <a:t>специфических</a:t>
          </a:r>
          <a:r>
            <a:rPr lang="ru-RU" sz="1800" b="1" dirty="0" smtClean="0">
              <a:solidFill>
                <a:schemeClr val="tx1"/>
              </a:solidFill>
            </a:rPr>
            <a:t> для детей данной возрастной группы, прежде всего, в форме игры, познавательной и исследовательской деятельности, в форме творческой активности, обеспечивающей художественно-эстетическое развитие.</a:t>
          </a:r>
          <a:endParaRPr lang="ru-RU" sz="1800" dirty="0">
            <a:solidFill>
              <a:schemeClr val="tx1"/>
            </a:solidFill>
          </a:endParaRPr>
        </a:p>
      </dgm:t>
    </dgm:pt>
    <dgm:pt modelId="{DBD3D694-6B05-4569-A977-62E606BB8F94}" type="parTrans" cxnId="{EF0B6A05-C452-49FA-B0F2-F6B313753117}">
      <dgm:prSet/>
      <dgm:spPr/>
      <dgm:t>
        <a:bodyPr/>
        <a:lstStyle/>
        <a:p>
          <a:endParaRPr lang="ru-RU"/>
        </a:p>
      </dgm:t>
    </dgm:pt>
    <dgm:pt modelId="{BA4FE4E9-28C6-4B1B-930B-B300AE018B8E}" type="sibTrans" cxnId="{EF0B6A05-C452-49FA-B0F2-F6B313753117}">
      <dgm:prSet/>
      <dgm:spPr/>
      <dgm:t>
        <a:bodyPr/>
        <a:lstStyle/>
        <a:p>
          <a:endParaRPr lang="ru-RU"/>
        </a:p>
      </dgm:t>
    </dgm:pt>
    <dgm:pt modelId="{5BE02A71-91D3-413C-8BF5-936EB4D0FD4B}" type="pres">
      <dgm:prSet presAssocID="{B2EF38E1-D215-4F2B-84E1-E7B0026CB2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A1D05B-225D-4AA4-A306-EC638BD8D03E}" type="pres">
      <dgm:prSet presAssocID="{3C9FBAF7-49D6-4B35-B6C1-3BCB6840D28B}" presName="parentText" presStyleLbl="node1" presStyleIdx="0" presStyleCnt="2" custScaleY="79964" custLinFactY="-344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1A976-E0EF-4369-8774-89FCD03A82A7}" type="pres">
      <dgm:prSet presAssocID="{E10DB4BD-34D2-44B4-BD7B-3BB52E891706}" presName="spacer" presStyleCnt="0"/>
      <dgm:spPr/>
    </dgm:pt>
    <dgm:pt modelId="{E986AA09-4081-46BB-8435-D4029B98893C}" type="pres">
      <dgm:prSet presAssocID="{060701E8-6399-4105-A4B9-7CACD9D0118F}" presName="parentText" presStyleLbl="node1" presStyleIdx="1" presStyleCnt="2" custScaleY="39735" custLinFactNeighborX="178" custLinFactNeighborY="-85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6310F-743E-453E-9890-97C9D709EBC8}" type="pres">
      <dgm:prSet presAssocID="{060701E8-6399-4105-A4B9-7CACD9D0118F}" presName="childText" presStyleLbl="revTx" presStyleIdx="0" presStyleCnt="1" custScaleY="116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0C2570-6BAB-435B-9E17-E34590FD85A6}" srcId="{B2EF38E1-D215-4F2B-84E1-E7B0026CB28D}" destId="{060701E8-6399-4105-A4B9-7CACD9D0118F}" srcOrd="1" destOrd="0" parTransId="{17BD3786-E7B4-46E8-87EB-491511E7D305}" sibTransId="{03A656CA-12FA-4749-A688-39DC49371352}"/>
    <dgm:cxn modelId="{E70598E2-BDB8-4422-9BAA-CC67777EA90A}" srcId="{060701E8-6399-4105-A4B9-7CACD9D0118F}" destId="{7CB1A70D-584A-4E09-888C-F06931A124F1}" srcOrd="2" destOrd="0" parTransId="{2A94419F-791F-4C26-B9CD-664ECEC38B1C}" sibTransId="{4324F6BC-D3DE-4588-9261-AA5910D162C1}"/>
    <dgm:cxn modelId="{EF0B6A05-C452-49FA-B0F2-F6B313753117}" srcId="{060701E8-6399-4105-A4B9-7CACD9D0118F}" destId="{4DF6D63E-1829-4C87-B3E8-492B944E2BB9}" srcOrd="3" destOrd="0" parTransId="{DBD3D694-6B05-4569-A977-62E606BB8F94}" sibTransId="{BA4FE4E9-28C6-4B1B-930B-B300AE018B8E}"/>
    <dgm:cxn modelId="{15266CFA-FD92-4C8E-83A6-D9E340042471}" type="presOf" srcId="{48775A2F-3602-42D5-A7F0-7892B357A429}" destId="{5286310F-743E-453E-9890-97C9D709EBC8}" srcOrd="0" destOrd="1" presId="urn:microsoft.com/office/officeart/2005/8/layout/vList2"/>
    <dgm:cxn modelId="{4D2F3639-E92C-412E-84AD-7C8DDD29D422}" srcId="{060701E8-6399-4105-A4B9-7CACD9D0118F}" destId="{48775A2F-3602-42D5-A7F0-7892B357A429}" srcOrd="1" destOrd="0" parTransId="{F530084B-BA1E-4752-B45C-2E8AB83D4942}" sibTransId="{2B17FE99-B69D-4449-B22E-EF38C52C48BD}"/>
    <dgm:cxn modelId="{8E38D20B-BD98-42A7-B697-FD504A9C64FB}" type="presOf" srcId="{E0DEB9CD-6E6B-4467-A011-CD5C806F00DC}" destId="{5286310F-743E-453E-9890-97C9D709EBC8}" srcOrd="0" destOrd="0" presId="urn:microsoft.com/office/officeart/2005/8/layout/vList2"/>
    <dgm:cxn modelId="{9CEA85AF-91D8-4CC2-B56A-40224D5F78D2}" type="presOf" srcId="{B2EF38E1-D215-4F2B-84E1-E7B0026CB28D}" destId="{5BE02A71-91D3-413C-8BF5-936EB4D0FD4B}" srcOrd="0" destOrd="0" presId="urn:microsoft.com/office/officeart/2005/8/layout/vList2"/>
    <dgm:cxn modelId="{8B238A61-6FC2-4E01-8E26-BB1C70857F29}" type="presOf" srcId="{060701E8-6399-4105-A4B9-7CACD9D0118F}" destId="{E986AA09-4081-46BB-8435-D4029B98893C}" srcOrd="0" destOrd="0" presId="urn:microsoft.com/office/officeart/2005/8/layout/vList2"/>
    <dgm:cxn modelId="{9F222813-A11D-4E25-BB63-14E6BA6237D9}" srcId="{B2EF38E1-D215-4F2B-84E1-E7B0026CB28D}" destId="{3C9FBAF7-49D6-4B35-B6C1-3BCB6840D28B}" srcOrd="0" destOrd="0" parTransId="{6BD2B46B-522B-4214-8892-98DD840D3B87}" sibTransId="{E10DB4BD-34D2-44B4-BD7B-3BB52E891706}"/>
    <dgm:cxn modelId="{C1A8231A-770E-40FB-AF9C-18F4B6F181E9}" type="presOf" srcId="{7CB1A70D-584A-4E09-888C-F06931A124F1}" destId="{5286310F-743E-453E-9890-97C9D709EBC8}" srcOrd="0" destOrd="2" presId="urn:microsoft.com/office/officeart/2005/8/layout/vList2"/>
    <dgm:cxn modelId="{1C5C9987-5D26-4DD2-8B14-4A1AAA33018B}" srcId="{060701E8-6399-4105-A4B9-7CACD9D0118F}" destId="{E0DEB9CD-6E6B-4467-A011-CD5C806F00DC}" srcOrd="0" destOrd="0" parTransId="{B4031FAB-690B-481B-AD12-2BFAE4FAD743}" sibTransId="{0772FF6A-C7B3-49A2-8889-E0F70658DBF3}"/>
    <dgm:cxn modelId="{80FEF620-B76C-40C6-9E0A-44A3F4B1BAB0}" type="presOf" srcId="{4DF6D63E-1829-4C87-B3E8-492B944E2BB9}" destId="{5286310F-743E-453E-9890-97C9D709EBC8}" srcOrd="0" destOrd="3" presId="urn:microsoft.com/office/officeart/2005/8/layout/vList2"/>
    <dgm:cxn modelId="{29E4A54A-55C9-4ABF-8FA8-CCB55ECABB16}" type="presOf" srcId="{3C9FBAF7-49D6-4B35-B6C1-3BCB6840D28B}" destId="{D4A1D05B-225D-4AA4-A306-EC638BD8D03E}" srcOrd="0" destOrd="0" presId="urn:microsoft.com/office/officeart/2005/8/layout/vList2"/>
    <dgm:cxn modelId="{BBA5E02D-A9B6-452E-B35D-F039C74BF794}" type="presParOf" srcId="{5BE02A71-91D3-413C-8BF5-936EB4D0FD4B}" destId="{D4A1D05B-225D-4AA4-A306-EC638BD8D03E}" srcOrd="0" destOrd="0" presId="urn:microsoft.com/office/officeart/2005/8/layout/vList2"/>
    <dgm:cxn modelId="{3E7CE322-10FA-4768-B19E-7301C68A4D3D}" type="presParOf" srcId="{5BE02A71-91D3-413C-8BF5-936EB4D0FD4B}" destId="{6581A976-E0EF-4369-8774-89FCD03A82A7}" srcOrd="1" destOrd="0" presId="urn:microsoft.com/office/officeart/2005/8/layout/vList2"/>
    <dgm:cxn modelId="{02E5C216-916B-4423-9069-49103213C2CC}" type="presParOf" srcId="{5BE02A71-91D3-413C-8BF5-936EB4D0FD4B}" destId="{E986AA09-4081-46BB-8435-D4029B98893C}" srcOrd="2" destOrd="0" presId="urn:microsoft.com/office/officeart/2005/8/layout/vList2"/>
    <dgm:cxn modelId="{7C67C71F-702E-4AA1-B4FA-AFEF554E8562}" type="presParOf" srcId="{5BE02A71-91D3-413C-8BF5-936EB4D0FD4B}" destId="{5286310F-743E-453E-9890-97C9D709EBC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F067EF-DEA4-48D7-A023-29920A6964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1865EF-9140-41FC-9B6D-6A1BB6BE504C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 rtl="0"/>
          <a:r>
            <a:rPr lang="ru-RU" sz="1800" b="1" dirty="0" smtClean="0"/>
            <a:t>Данная часть Программы должна учитывать образовательные потребности, интересы и мотивы детей, членов их семей и педагогов и, в частности, может быть ориентирована на:</a:t>
          </a:r>
          <a:endParaRPr lang="ru-RU" sz="1800" dirty="0"/>
        </a:p>
      </dgm:t>
    </dgm:pt>
    <dgm:pt modelId="{E3D69B2B-42F6-474F-A666-3412ACE6B57E}" type="parTrans" cxnId="{AD527692-7C9B-4052-BFC8-E29613C325DF}">
      <dgm:prSet/>
      <dgm:spPr/>
      <dgm:t>
        <a:bodyPr/>
        <a:lstStyle/>
        <a:p>
          <a:endParaRPr lang="ru-RU"/>
        </a:p>
      </dgm:t>
    </dgm:pt>
    <dgm:pt modelId="{A409EA26-F181-457F-8B5A-AF470A152471}" type="sibTrans" cxnId="{AD527692-7C9B-4052-BFC8-E29613C325DF}">
      <dgm:prSet/>
      <dgm:spPr/>
      <dgm:t>
        <a:bodyPr/>
        <a:lstStyle/>
        <a:p>
          <a:endParaRPr lang="ru-RU"/>
        </a:p>
      </dgm:t>
    </dgm:pt>
    <dgm:pt modelId="{6510B112-F5D3-46D2-BB7B-30D27E788BCF}">
      <dgm:prSet custT="1"/>
      <dgm:spPr/>
      <dgm:t>
        <a:bodyPr/>
        <a:lstStyle/>
        <a:p>
          <a:pPr rtl="0"/>
          <a:r>
            <a:rPr lang="ru-RU" sz="1800" b="1" dirty="0" smtClean="0"/>
            <a:t>специфику национальных, социокультурных, экономических, климатических условий, в которых осуществляется образовательная деятельность;</a:t>
          </a:r>
          <a:endParaRPr lang="ru-RU" sz="1800" dirty="0"/>
        </a:p>
      </dgm:t>
    </dgm:pt>
    <dgm:pt modelId="{8713FD17-2EDF-46DA-9111-7371351C3614}" type="parTrans" cxnId="{8736361A-1C0D-41D5-BBEC-0C20A06C375A}">
      <dgm:prSet/>
      <dgm:spPr/>
      <dgm:t>
        <a:bodyPr/>
        <a:lstStyle/>
        <a:p>
          <a:endParaRPr lang="ru-RU"/>
        </a:p>
      </dgm:t>
    </dgm:pt>
    <dgm:pt modelId="{6A58727A-9D64-460F-936D-2FE86E6E0012}" type="sibTrans" cxnId="{8736361A-1C0D-41D5-BBEC-0C20A06C375A}">
      <dgm:prSet/>
      <dgm:spPr/>
      <dgm:t>
        <a:bodyPr/>
        <a:lstStyle/>
        <a:p>
          <a:endParaRPr lang="ru-RU"/>
        </a:p>
      </dgm:t>
    </dgm:pt>
    <dgm:pt modelId="{57BCA107-C59B-4ED3-ABFE-F8C316F60675}">
      <dgm:prSet custT="1"/>
      <dgm:spPr/>
      <dgm:t>
        <a:bodyPr/>
        <a:lstStyle/>
        <a:p>
          <a:pPr rtl="0"/>
          <a:r>
            <a:rPr lang="ru-RU" sz="1800" b="1" dirty="0" smtClean="0"/>
            <a:t>выбор тех </a:t>
          </a:r>
          <a:r>
            <a:rPr lang="ru-RU" sz="1800" b="1" dirty="0" smtClean="0">
              <a:solidFill>
                <a:srgbClr val="FF0000"/>
              </a:solidFill>
            </a:rPr>
            <a:t>парциальных образовательных программ </a:t>
          </a:r>
          <a:r>
            <a:rPr lang="ru-RU" sz="1800" b="1" dirty="0" smtClean="0"/>
            <a:t>и форм организации работы с детьми, которые в наибольшей степени соответствуют потребностям и интересам воспитанников Организации, а также возможностям её педагогического коллектива;</a:t>
          </a:r>
          <a:endParaRPr lang="ru-RU" sz="1800" dirty="0"/>
        </a:p>
      </dgm:t>
    </dgm:pt>
    <dgm:pt modelId="{B51AD92C-5085-4B53-BEFE-4011E7C72FD8}" type="parTrans" cxnId="{D6F59482-87D3-496F-BDB8-6514708AAF4B}">
      <dgm:prSet/>
      <dgm:spPr/>
      <dgm:t>
        <a:bodyPr/>
        <a:lstStyle/>
        <a:p>
          <a:endParaRPr lang="ru-RU"/>
        </a:p>
      </dgm:t>
    </dgm:pt>
    <dgm:pt modelId="{B9E9AB8E-ABE8-4E3E-8ECE-2878B112CA2E}" type="sibTrans" cxnId="{D6F59482-87D3-496F-BDB8-6514708AAF4B}">
      <dgm:prSet/>
      <dgm:spPr/>
      <dgm:t>
        <a:bodyPr/>
        <a:lstStyle/>
        <a:p>
          <a:endParaRPr lang="ru-RU"/>
        </a:p>
      </dgm:t>
    </dgm:pt>
    <dgm:pt modelId="{3E963730-07F2-4519-9B26-36FEEA714732}">
      <dgm:prSet custT="1"/>
      <dgm:spPr/>
      <dgm:t>
        <a:bodyPr/>
        <a:lstStyle/>
        <a:p>
          <a:pPr rtl="0"/>
          <a:r>
            <a:rPr lang="ru-RU" sz="1800" b="1" dirty="0" smtClean="0"/>
            <a:t>сложившиеся традиции Организации (группы).</a:t>
          </a:r>
          <a:endParaRPr lang="ru-RU" sz="1800" dirty="0"/>
        </a:p>
      </dgm:t>
    </dgm:pt>
    <dgm:pt modelId="{93BB513A-5AC0-47CF-96E1-6E7AE70095A0}" type="parTrans" cxnId="{FD6AC73D-A5E9-4A60-AAD9-0630D31F18B4}">
      <dgm:prSet/>
      <dgm:spPr/>
      <dgm:t>
        <a:bodyPr/>
        <a:lstStyle/>
        <a:p>
          <a:endParaRPr lang="ru-RU"/>
        </a:p>
      </dgm:t>
    </dgm:pt>
    <dgm:pt modelId="{C98DAFCA-646D-4382-9AE4-AB527BBF309A}" type="sibTrans" cxnId="{FD6AC73D-A5E9-4A60-AAD9-0630D31F18B4}">
      <dgm:prSet/>
      <dgm:spPr/>
      <dgm:t>
        <a:bodyPr/>
        <a:lstStyle/>
        <a:p>
          <a:endParaRPr lang="ru-RU"/>
        </a:p>
      </dgm:t>
    </dgm:pt>
    <dgm:pt modelId="{28540FE6-1E90-41D0-ABEC-36AA73791581}" type="pres">
      <dgm:prSet presAssocID="{FEF067EF-DEA4-48D7-A023-29920A6964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2B37B4-1FEA-48BE-BE08-49CC10B12337}" type="pres">
      <dgm:prSet presAssocID="{7A1865EF-9140-41FC-9B6D-6A1BB6BE504C}" presName="parentText" presStyleLbl="node1" presStyleIdx="0" presStyleCnt="1" custScaleY="76329" custLinFactNeighborY="-10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3ECE8-5285-424F-ABCA-0B8389718147}" type="pres">
      <dgm:prSet presAssocID="{7A1865EF-9140-41FC-9B6D-6A1BB6BE504C}" presName="childText" presStyleLbl="revTx" presStyleIdx="0" presStyleCnt="1" custScaleY="106525" custLinFactNeighborY="-12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008FBC-0B4D-4942-AE84-DFC837EFA1C9}" type="presOf" srcId="{FEF067EF-DEA4-48D7-A023-29920A696496}" destId="{28540FE6-1E90-41D0-ABEC-36AA73791581}" srcOrd="0" destOrd="0" presId="urn:microsoft.com/office/officeart/2005/8/layout/vList2"/>
    <dgm:cxn modelId="{8736361A-1C0D-41D5-BBEC-0C20A06C375A}" srcId="{7A1865EF-9140-41FC-9B6D-6A1BB6BE504C}" destId="{6510B112-F5D3-46D2-BB7B-30D27E788BCF}" srcOrd="0" destOrd="0" parTransId="{8713FD17-2EDF-46DA-9111-7371351C3614}" sibTransId="{6A58727A-9D64-460F-936D-2FE86E6E0012}"/>
    <dgm:cxn modelId="{2CACB2E1-A252-4B86-9890-E98A912B31C8}" type="presOf" srcId="{3E963730-07F2-4519-9B26-36FEEA714732}" destId="{1853ECE8-5285-424F-ABCA-0B8389718147}" srcOrd="0" destOrd="2" presId="urn:microsoft.com/office/officeart/2005/8/layout/vList2"/>
    <dgm:cxn modelId="{AD527692-7C9B-4052-BFC8-E29613C325DF}" srcId="{FEF067EF-DEA4-48D7-A023-29920A696496}" destId="{7A1865EF-9140-41FC-9B6D-6A1BB6BE504C}" srcOrd="0" destOrd="0" parTransId="{E3D69B2B-42F6-474F-A666-3412ACE6B57E}" sibTransId="{A409EA26-F181-457F-8B5A-AF470A152471}"/>
    <dgm:cxn modelId="{EACBEA34-AD7B-47EE-8A7F-558949118840}" type="presOf" srcId="{57BCA107-C59B-4ED3-ABFE-F8C316F60675}" destId="{1853ECE8-5285-424F-ABCA-0B8389718147}" srcOrd="0" destOrd="1" presId="urn:microsoft.com/office/officeart/2005/8/layout/vList2"/>
    <dgm:cxn modelId="{9EC9994F-3F77-41D5-9005-CBA906711346}" type="presOf" srcId="{7A1865EF-9140-41FC-9B6D-6A1BB6BE504C}" destId="{102B37B4-1FEA-48BE-BE08-49CC10B12337}" srcOrd="0" destOrd="0" presId="urn:microsoft.com/office/officeart/2005/8/layout/vList2"/>
    <dgm:cxn modelId="{D6F59482-87D3-496F-BDB8-6514708AAF4B}" srcId="{7A1865EF-9140-41FC-9B6D-6A1BB6BE504C}" destId="{57BCA107-C59B-4ED3-ABFE-F8C316F60675}" srcOrd="1" destOrd="0" parTransId="{B51AD92C-5085-4B53-BEFE-4011E7C72FD8}" sibTransId="{B9E9AB8E-ABE8-4E3E-8ECE-2878B112CA2E}"/>
    <dgm:cxn modelId="{BA128F48-AF0D-46E3-B929-822F0175079B}" type="presOf" srcId="{6510B112-F5D3-46D2-BB7B-30D27E788BCF}" destId="{1853ECE8-5285-424F-ABCA-0B8389718147}" srcOrd="0" destOrd="0" presId="urn:microsoft.com/office/officeart/2005/8/layout/vList2"/>
    <dgm:cxn modelId="{FD6AC73D-A5E9-4A60-AAD9-0630D31F18B4}" srcId="{7A1865EF-9140-41FC-9B6D-6A1BB6BE504C}" destId="{3E963730-07F2-4519-9B26-36FEEA714732}" srcOrd="2" destOrd="0" parTransId="{93BB513A-5AC0-47CF-96E1-6E7AE70095A0}" sibTransId="{C98DAFCA-646D-4382-9AE4-AB527BBF309A}"/>
    <dgm:cxn modelId="{007EFBDD-784C-412C-BFCA-90F09F1CB12D}" type="presParOf" srcId="{28540FE6-1E90-41D0-ABEC-36AA73791581}" destId="{102B37B4-1FEA-48BE-BE08-49CC10B12337}" srcOrd="0" destOrd="0" presId="urn:microsoft.com/office/officeart/2005/8/layout/vList2"/>
    <dgm:cxn modelId="{54D4F3EE-010F-4E97-9E64-BDE729A2A2AC}" type="presParOf" srcId="{28540FE6-1E90-41D0-ABEC-36AA73791581}" destId="{1853ECE8-5285-424F-ABCA-0B838971814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060FA3-D484-4547-B094-BAB5104E51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725C9D-1500-4935-87E8-EE3725A5A229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ru-RU" sz="1800" b="1" dirty="0" smtClean="0"/>
            <a:t>- описание материально-технического обеспечения Программы</a:t>
          </a:r>
        </a:p>
        <a:p>
          <a:pPr rtl="0"/>
          <a:r>
            <a:rPr lang="ru-RU" sz="1800" b="1" dirty="0" smtClean="0"/>
            <a:t> -обеспеченности методическими материалами и средствами обучения и воспитания, включая распорядок и /или режим дня, а так же особенности традиционных событий, праздников, мероприятий</a:t>
          </a:r>
        </a:p>
        <a:p>
          <a:pPr rtl="0"/>
          <a:r>
            <a:rPr lang="ru-RU" sz="1800" b="1" dirty="0" smtClean="0"/>
            <a:t>-  особенности организации развивающей предметно-пространственной среды</a:t>
          </a:r>
        </a:p>
        <a:p>
          <a:pPr rtl="0"/>
          <a:endParaRPr lang="ru-RU" sz="1800" dirty="0"/>
        </a:p>
      </dgm:t>
    </dgm:pt>
    <dgm:pt modelId="{BD404C3B-979D-4FA5-A3E7-83F0517D8CE3}" type="parTrans" cxnId="{C0EFCF79-1E34-4026-8498-AF238532CF3C}">
      <dgm:prSet/>
      <dgm:spPr/>
      <dgm:t>
        <a:bodyPr/>
        <a:lstStyle/>
        <a:p>
          <a:endParaRPr lang="ru-RU"/>
        </a:p>
      </dgm:t>
    </dgm:pt>
    <dgm:pt modelId="{C322C073-C640-4218-AE1F-28C06F8AEFFC}" type="sibTrans" cxnId="{C0EFCF79-1E34-4026-8498-AF238532CF3C}">
      <dgm:prSet/>
      <dgm:spPr/>
      <dgm:t>
        <a:bodyPr/>
        <a:lstStyle/>
        <a:p>
          <a:endParaRPr lang="ru-RU"/>
        </a:p>
      </dgm:t>
    </dgm:pt>
    <dgm:pt modelId="{9C48DF00-E718-431C-BE96-EF93DCAF84BA}" type="pres">
      <dgm:prSet presAssocID="{7C060FA3-D484-4547-B094-BAB5104E51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762A54-AD3E-427F-AAF7-7E3FB7201657}" type="pres">
      <dgm:prSet presAssocID="{94725C9D-1500-4935-87E8-EE3725A5A229}" presName="parentText" presStyleLbl="node1" presStyleIdx="0" presStyleCnt="1" custScaleY="143972" custLinFactNeighborY="-422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EFCF79-1E34-4026-8498-AF238532CF3C}" srcId="{7C060FA3-D484-4547-B094-BAB5104E518B}" destId="{94725C9D-1500-4935-87E8-EE3725A5A229}" srcOrd="0" destOrd="0" parTransId="{BD404C3B-979D-4FA5-A3E7-83F0517D8CE3}" sibTransId="{C322C073-C640-4218-AE1F-28C06F8AEFFC}"/>
    <dgm:cxn modelId="{58663893-E43C-4BF6-B51B-AEF739FC9E6D}" type="presOf" srcId="{94725C9D-1500-4935-87E8-EE3725A5A229}" destId="{5A762A54-AD3E-427F-AAF7-7E3FB7201657}" srcOrd="0" destOrd="0" presId="urn:microsoft.com/office/officeart/2005/8/layout/vList2"/>
    <dgm:cxn modelId="{86AECBBC-857F-49E8-82F3-7D0979335A98}" type="presOf" srcId="{7C060FA3-D484-4547-B094-BAB5104E518B}" destId="{9C48DF00-E718-431C-BE96-EF93DCAF84BA}" srcOrd="0" destOrd="0" presId="urn:microsoft.com/office/officeart/2005/8/layout/vList2"/>
    <dgm:cxn modelId="{B67863BD-E138-4217-8C9C-D78F0618C2A8}" type="presParOf" srcId="{9C48DF00-E718-431C-BE96-EF93DCAF84BA}" destId="{5A762A54-AD3E-427F-AAF7-7E3FB72016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128A7C4-B2B6-4756-84F2-ED90C88317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4D7C3C-3A6C-4819-9123-8F9AE89B720E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Требования к психолого-педагогическим условиям реализации основной образовательной программы дошкольного образования</a:t>
          </a:r>
          <a:endParaRPr lang="ru-RU" dirty="0">
            <a:solidFill>
              <a:schemeClr val="tx1"/>
            </a:solidFill>
          </a:endParaRPr>
        </a:p>
      </dgm:t>
    </dgm:pt>
    <dgm:pt modelId="{6EEBA4A2-BD40-4967-AC31-EA2464DF85D7}" type="parTrans" cxnId="{58F7736C-9221-4EF6-9CA5-9C92403561ED}">
      <dgm:prSet/>
      <dgm:spPr/>
      <dgm:t>
        <a:bodyPr/>
        <a:lstStyle/>
        <a:p>
          <a:endParaRPr lang="ru-RU"/>
        </a:p>
      </dgm:t>
    </dgm:pt>
    <dgm:pt modelId="{BDF31554-65C9-435F-BE87-98E37D5C7BB0}" type="sibTrans" cxnId="{58F7736C-9221-4EF6-9CA5-9C92403561ED}">
      <dgm:prSet/>
      <dgm:spPr/>
      <dgm:t>
        <a:bodyPr/>
        <a:lstStyle/>
        <a:p>
          <a:endParaRPr lang="ru-RU"/>
        </a:p>
      </dgm:t>
    </dgm:pt>
    <dgm:pt modelId="{C1CAF3B5-F639-4ADC-BC30-5AD886ACE914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Требования к развивающей предметно-пространственной среде</a:t>
          </a:r>
          <a:endParaRPr lang="ru-RU" dirty="0">
            <a:solidFill>
              <a:schemeClr val="tx1"/>
            </a:solidFill>
          </a:endParaRPr>
        </a:p>
      </dgm:t>
    </dgm:pt>
    <dgm:pt modelId="{F78A0D96-F8FF-45E8-9B57-0845EE877639}" type="parTrans" cxnId="{C21C4E23-F1AD-41F2-A26B-2ECA5917E2C7}">
      <dgm:prSet/>
      <dgm:spPr/>
      <dgm:t>
        <a:bodyPr/>
        <a:lstStyle/>
        <a:p>
          <a:endParaRPr lang="ru-RU"/>
        </a:p>
      </dgm:t>
    </dgm:pt>
    <dgm:pt modelId="{82F61E22-B501-4184-B60F-CE1AE610B2E8}" type="sibTrans" cxnId="{C21C4E23-F1AD-41F2-A26B-2ECA5917E2C7}">
      <dgm:prSet/>
      <dgm:spPr/>
      <dgm:t>
        <a:bodyPr/>
        <a:lstStyle/>
        <a:p>
          <a:endParaRPr lang="ru-RU"/>
        </a:p>
      </dgm:t>
    </dgm:pt>
    <dgm:pt modelId="{40CE89E7-A51E-4E07-8E28-1ED94D645168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Требования к кадровым условиям реализации основной образовательной программы дошкольного образования</a:t>
          </a:r>
          <a:endParaRPr lang="ru-RU" dirty="0">
            <a:solidFill>
              <a:schemeClr val="tx1"/>
            </a:solidFill>
          </a:endParaRPr>
        </a:p>
      </dgm:t>
    </dgm:pt>
    <dgm:pt modelId="{523D6DAD-61C0-47E4-B539-B27E2EE96708}" type="parTrans" cxnId="{CAC024F5-4F9D-493F-9D21-296FCC2128E6}">
      <dgm:prSet/>
      <dgm:spPr/>
      <dgm:t>
        <a:bodyPr/>
        <a:lstStyle/>
        <a:p>
          <a:endParaRPr lang="ru-RU"/>
        </a:p>
      </dgm:t>
    </dgm:pt>
    <dgm:pt modelId="{7122030E-06C9-4956-8E1A-F24878A6C4BD}" type="sibTrans" cxnId="{CAC024F5-4F9D-493F-9D21-296FCC2128E6}">
      <dgm:prSet/>
      <dgm:spPr/>
      <dgm:t>
        <a:bodyPr/>
        <a:lstStyle/>
        <a:p>
          <a:endParaRPr lang="ru-RU"/>
        </a:p>
      </dgm:t>
    </dgm:pt>
    <dgm:pt modelId="{847969F3-575F-4C9B-9FA0-8621438991D4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Требования к материально-техническим условиям реализации основной образовательной программы дошкольного образования</a:t>
          </a:r>
          <a:endParaRPr lang="ru-RU" dirty="0">
            <a:solidFill>
              <a:schemeClr val="tx1"/>
            </a:solidFill>
          </a:endParaRPr>
        </a:p>
      </dgm:t>
    </dgm:pt>
    <dgm:pt modelId="{08349F64-0E3B-4B32-A716-46328A11C2A8}" type="parTrans" cxnId="{222C34EA-11F2-463C-BBBA-23ABF4764713}">
      <dgm:prSet/>
      <dgm:spPr/>
      <dgm:t>
        <a:bodyPr/>
        <a:lstStyle/>
        <a:p>
          <a:endParaRPr lang="ru-RU"/>
        </a:p>
      </dgm:t>
    </dgm:pt>
    <dgm:pt modelId="{74E80B19-7250-4DB4-B8D8-C6EDED6D7F5E}" type="sibTrans" cxnId="{222C34EA-11F2-463C-BBBA-23ABF4764713}">
      <dgm:prSet/>
      <dgm:spPr/>
      <dgm:t>
        <a:bodyPr/>
        <a:lstStyle/>
        <a:p>
          <a:endParaRPr lang="ru-RU"/>
        </a:p>
      </dgm:t>
    </dgm:pt>
    <dgm:pt modelId="{ABAA46AD-252E-4ACB-84DD-6437A1778E7A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Требования к финансовым условиям реализации основной образовательной программы дошкольного образования</a:t>
          </a:r>
          <a:endParaRPr lang="ru-RU" dirty="0">
            <a:solidFill>
              <a:schemeClr val="tx1"/>
            </a:solidFill>
          </a:endParaRPr>
        </a:p>
      </dgm:t>
    </dgm:pt>
    <dgm:pt modelId="{7B70CC44-CAAA-41B9-8710-803A123FB9F6}" type="parTrans" cxnId="{A6B54D56-5FDD-4AE1-9F72-354FD71A4138}">
      <dgm:prSet/>
      <dgm:spPr/>
      <dgm:t>
        <a:bodyPr/>
        <a:lstStyle/>
        <a:p>
          <a:endParaRPr lang="ru-RU"/>
        </a:p>
      </dgm:t>
    </dgm:pt>
    <dgm:pt modelId="{82AAF063-AFCE-4093-B1EA-541E1E93AD43}" type="sibTrans" cxnId="{A6B54D56-5FDD-4AE1-9F72-354FD71A4138}">
      <dgm:prSet/>
      <dgm:spPr/>
      <dgm:t>
        <a:bodyPr/>
        <a:lstStyle/>
        <a:p>
          <a:endParaRPr lang="ru-RU"/>
        </a:p>
      </dgm:t>
    </dgm:pt>
    <dgm:pt modelId="{391618BA-7A91-488D-91E1-65E409879D2C}" type="pres">
      <dgm:prSet presAssocID="{5128A7C4-B2B6-4756-84F2-ED90C88317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D8738B-1FB1-4153-B7CF-742E013469C9}" type="pres">
      <dgm:prSet presAssocID="{5E4D7C3C-3A6C-4819-9123-8F9AE89B720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2FDBF-CBCB-4946-99AB-157D9C800C8C}" type="pres">
      <dgm:prSet presAssocID="{BDF31554-65C9-435F-BE87-98E37D5C7BB0}" presName="spacer" presStyleCnt="0"/>
      <dgm:spPr/>
    </dgm:pt>
    <dgm:pt modelId="{243C1349-33EB-40D3-8DDD-AC6AF8C81609}" type="pres">
      <dgm:prSet presAssocID="{C1CAF3B5-F639-4ADC-BC30-5AD886ACE91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3A4DF-062F-433F-9DE4-D5A43A0D473A}" type="pres">
      <dgm:prSet presAssocID="{82F61E22-B501-4184-B60F-CE1AE610B2E8}" presName="spacer" presStyleCnt="0"/>
      <dgm:spPr/>
    </dgm:pt>
    <dgm:pt modelId="{26F5D598-A2EB-4769-8269-3E00A5EE45C6}" type="pres">
      <dgm:prSet presAssocID="{40CE89E7-A51E-4E07-8E28-1ED94D64516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133C6-C813-4523-93C9-F9E6EA0CC0AA}" type="pres">
      <dgm:prSet presAssocID="{7122030E-06C9-4956-8E1A-F24878A6C4BD}" presName="spacer" presStyleCnt="0"/>
      <dgm:spPr/>
    </dgm:pt>
    <dgm:pt modelId="{3651FF75-9392-458A-8F99-127A760A1B98}" type="pres">
      <dgm:prSet presAssocID="{847969F3-575F-4C9B-9FA0-8621438991D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D6301-6D89-4B1B-AA24-B6D9522F5600}" type="pres">
      <dgm:prSet presAssocID="{74E80B19-7250-4DB4-B8D8-C6EDED6D7F5E}" presName="spacer" presStyleCnt="0"/>
      <dgm:spPr/>
    </dgm:pt>
    <dgm:pt modelId="{EC760BF1-8326-4DDA-8D3F-84D9C0381E14}" type="pres">
      <dgm:prSet presAssocID="{ABAA46AD-252E-4ACB-84DD-6437A1778E7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235C26-8529-4F48-BB19-D58357673094}" type="presOf" srcId="{ABAA46AD-252E-4ACB-84DD-6437A1778E7A}" destId="{EC760BF1-8326-4DDA-8D3F-84D9C0381E14}" srcOrd="0" destOrd="0" presId="urn:microsoft.com/office/officeart/2005/8/layout/vList2"/>
    <dgm:cxn modelId="{CAC024F5-4F9D-493F-9D21-296FCC2128E6}" srcId="{5128A7C4-B2B6-4756-84F2-ED90C88317F8}" destId="{40CE89E7-A51E-4E07-8E28-1ED94D645168}" srcOrd="2" destOrd="0" parTransId="{523D6DAD-61C0-47E4-B539-B27E2EE96708}" sibTransId="{7122030E-06C9-4956-8E1A-F24878A6C4BD}"/>
    <dgm:cxn modelId="{A6B54D56-5FDD-4AE1-9F72-354FD71A4138}" srcId="{5128A7C4-B2B6-4756-84F2-ED90C88317F8}" destId="{ABAA46AD-252E-4ACB-84DD-6437A1778E7A}" srcOrd="4" destOrd="0" parTransId="{7B70CC44-CAAA-41B9-8710-803A123FB9F6}" sibTransId="{82AAF063-AFCE-4093-B1EA-541E1E93AD43}"/>
    <dgm:cxn modelId="{0DC582CB-95CE-4E1D-993D-46FEE5F3BC0B}" type="presOf" srcId="{5128A7C4-B2B6-4756-84F2-ED90C88317F8}" destId="{391618BA-7A91-488D-91E1-65E409879D2C}" srcOrd="0" destOrd="0" presId="urn:microsoft.com/office/officeart/2005/8/layout/vList2"/>
    <dgm:cxn modelId="{222C34EA-11F2-463C-BBBA-23ABF4764713}" srcId="{5128A7C4-B2B6-4756-84F2-ED90C88317F8}" destId="{847969F3-575F-4C9B-9FA0-8621438991D4}" srcOrd="3" destOrd="0" parTransId="{08349F64-0E3B-4B32-A716-46328A11C2A8}" sibTransId="{74E80B19-7250-4DB4-B8D8-C6EDED6D7F5E}"/>
    <dgm:cxn modelId="{58F7736C-9221-4EF6-9CA5-9C92403561ED}" srcId="{5128A7C4-B2B6-4756-84F2-ED90C88317F8}" destId="{5E4D7C3C-3A6C-4819-9123-8F9AE89B720E}" srcOrd="0" destOrd="0" parTransId="{6EEBA4A2-BD40-4967-AC31-EA2464DF85D7}" sibTransId="{BDF31554-65C9-435F-BE87-98E37D5C7BB0}"/>
    <dgm:cxn modelId="{D1904403-B172-4962-A21E-0BBAA15A6610}" type="presOf" srcId="{40CE89E7-A51E-4E07-8E28-1ED94D645168}" destId="{26F5D598-A2EB-4769-8269-3E00A5EE45C6}" srcOrd="0" destOrd="0" presId="urn:microsoft.com/office/officeart/2005/8/layout/vList2"/>
    <dgm:cxn modelId="{B68DEBCF-44FF-4487-908D-7559D838A1A7}" type="presOf" srcId="{C1CAF3B5-F639-4ADC-BC30-5AD886ACE914}" destId="{243C1349-33EB-40D3-8DDD-AC6AF8C81609}" srcOrd="0" destOrd="0" presId="urn:microsoft.com/office/officeart/2005/8/layout/vList2"/>
    <dgm:cxn modelId="{C21C4E23-F1AD-41F2-A26B-2ECA5917E2C7}" srcId="{5128A7C4-B2B6-4756-84F2-ED90C88317F8}" destId="{C1CAF3B5-F639-4ADC-BC30-5AD886ACE914}" srcOrd="1" destOrd="0" parTransId="{F78A0D96-F8FF-45E8-9B57-0845EE877639}" sibTransId="{82F61E22-B501-4184-B60F-CE1AE610B2E8}"/>
    <dgm:cxn modelId="{F18F7427-2838-4004-8F62-35FA907EBD13}" type="presOf" srcId="{5E4D7C3C-3A6C-4819-9123-8F9AE89B720E}" destId="{ECD8738B-1FB1-4153-B7CF-742E013469C9}" srcOrd="0" destOrd="0" presId="urn:microsoft.com/office/officeart/2005/8/layout/vList2"/>
    <dgm:cxn modelId="{985B27F4-341E-4379-B861-39DBF6C37335}" type="presOf" srcId="{847969F3-575F-4C9B-9FA0-8621438991D4}" destId="{3651FF75-9392-458A-8F99-127A760A1B98}" srcOrd="0" destOrd="0" presId="urn:microsoft.com/office/officeart/2005/8/layout/vList2"/>
    <dgm:cxn modelId="{FB1B4E5D-B6D7-49D3-B752-BC1DB692478E}" type="presParOf" srcId="{391618BA-7A91-488D-91E1-65E409879D2C}" destId="{ECD8738B-1FB1-4153-B7CF-742E013469C9}" srcOrd="0" destOrd="0" presId="urn:microsoft.com/office/officeart/2005/8/layout/vList2"/>
    <dgm:cxn modelId="{9A9D8BF0-EBE5-44C7-9534-8E9B68DB903F}" type="presParOf" srcId="{391618BA-7A91-488D-91E1-65E409879D2C}" destId="{8952FDBF-CBCB-4946-99AB-157D9C800C8C}" srcOrd="1" destOrd="0" presId="urn:microsoft.com/office/officeart/2005/8/layout/vList2"/>
    <dgm:cxn modelId="{CB8A9A7F-BB47-459E-BB9B-FC21740196AC}" type="presParOf" srcId="{391618BA-7A91-488D-91E1-65E409879D2C}" destId="{243C1349-33EB-40D3-8DDD-AC6AF8C81609}" srcOrd="2" destOrd="0" presId="urn:microsoft.com/office/officeart/2005/8/layout/vList2"/>
    <dgm:cxn modelId="{B2C0B15B-3E37-4605-9200-E3C53081904E}" type="presParOf" srcId="{391618BA-7A91-488D-91E1-65E409879D2C}" destId="{6853A4DF-062F-433F-9DE4-D5A43A0D473A}" srcOrd="3" destOrd="0" presId="urn:microsoft.com/office/officeart/2005/8/layout/vList2"/>
    <dgm:cxn modelId="{D72E6C03-023E-4EE6-B13D-55D554923849}" type="presParOf" srcId="{391618BA-7A91-488D-91E1-65E409879D2C}" destId="{26F5D598-A2EB-4769-8269-3E00A5EE45C6}" srcOrd="4" destOrd="0" presId="urn:microsoft.com/office/officeart/2005/8/layout/vList2"/>
    <dgm:cxn modelId="{D2AD2C67-CCAF-418D-B571-14C8433A39A6}" type="presParOf" srcId="{391618BA-7A91-488D-91E1-65E409879D2C}" destId="{A3B133C6-C813-4523-93C9-F9E6EA0CC0AA}" srcOrd="5" destOrd="0" presId="urn:microsoft.com/office/officeart/2005/8/layout/vList2"/>
    <dgm:cxn modelId="{C9C7EC65-1DB4-4057-9A59-8C0761BDACF8}" type="presParOf" srcId="{391618BA-7A91-488D-91E1-65E409879D2C}" destId="{3651FF75-9392-458A-8F99-127A760A1B98}" srcOrd="6" destOrd="0" presId="urn:microsoft.com/office/officeart/2005/8/layout/vList2"/>
    <dgm:cxn modelId="{C337061D-7480-4B54-89FE-6F52EEC208AE}" type="presParOf" srcId="{391618BA-7A91-488D-91E1-65E409879D2C}" destId="{220D6301-6D89-4B1B-AA24-B6D9522F5600}" srcOrd="7" destOrd="0" presId="urn:microsoft.com/office/officeart/2005/8/layout/vList2"/>
    <dgm:cxn modelId="{77F9D766-02AD-4907-A07C-718AA686B6B2}" type="presParOf" srcId="{391618BA-7A91-488D-91E1-65E409879D2C}" destId="{EC760BF1-8326-4DDA-8D3F-84D9C0381E1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7AC399-70A7-42FD-A0FD-8003BC7430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88D5D4-23D2-4388-A760-1DC9A03F189F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ru-RU" b="1" dirty="0" smtClean="0"/>
            <a:t>Указанные требования направлены на создание социальной ситуации развития для участников образовательных отношений, включая создание образовательной среды, которая:</a:t>
          </a:r>
          <a:endParaRPr lang="ru-RU" dirty="0"/>
        </a:p>
      </dgm:t>
    </dgm:pt>
    <dgm:pt modelId="{0E06D7FB-758B-44F3-9DE9-7C771F2329F5}" type="parTrans" cxnId="{478B99F5-1639-47DB-BDDD-B7C66A11AD62}">
      <dgm:prSet/>
      <dgm:spPr/>
      <dgm:t>
        <a:bodyPr/>
        <a:lstStyle/>
        <a:p>
          <a:endParaRPr lang="ru-RU"/>
        </a:p>
      </dgm:t>
    </dgm:pt>
    <dgm:pt modelId="{47BA4964-4FF1-47F4-B53A-B7B4B258679B}" type="sibTrans" cxnId="{478B99F5-1639-47DB-BDDD-B7C66A11AD62}">
      <dgm:prSet/>
      <dgm:spPr/>
      <dgm:t>
        <a:bodyPr/>
        <a:lstStyle/>
        <a:p>
          <a:endParaRPr lang="ru-RU"/>
        </a:p>
      </dgm:t>
    </dgm:pt>
    <dgm:pt modelId="{68420809-BCE8-4DFD-8015-44EECC0D837F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● гарантирует охрану и укрепление физического и психического здоровья воспитанников;</a:t>
          </a:r>
          <a:endParaRPr lang="ru-RU" dirty="0">
            <a:solidFill>
              <a:schemeClr val="tx1"/>
            </a:solidFill>
          </a:endParaRPr>
        </a:p>
      </dgm:t>
    </dgm:pt>
    <dgm:pt modelId="{BBE79FA5-474D-422A-AF76-BE3A5C3C3697}" type="parTrans" cxnId="{E1D657DC-27E4-4FE3-8A75-55B758C3C372}">
      <dgm:prSet/>
      <dgm:spPr/>
      <dgm:t>
        <a:bodyPr/>
        <a:lstStyle/>
        <a:p>
          <a:endParaRPr lang="ru-RU"/>
        </a:p>
      </dgm:t>
    </dgm:pt>
    <dgm:pt modelId="{0C973319-9D1B-42C0-A6E2-516A7998B6DC}" type="sibTrans" cxnId="{E1D657DC-27E4-4FE3-8A75-55B758C3C372}">
      <dgm:prSet/>
      <dgm:spPr/>
      <dgm:t>
        <a:bodyPr/>
        <a:lstStyle/>
        <a:p>
          <a:endParaRPr lang="ru-RU"/>
        </a:p>
      </dgm:t>
    </dgm:pt>
    <dgm:pt modelId="{7911B284-878E-41BD-B774-D23FA9991F86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● обеспечивает эмоциональное благополучие воспитанников;</a:t>
          </a:r>
          <a:endParaRPr lang="ru-RU" dirty="0">
            <a:solidFill>
              <a:schemeClr val="tx1"/>
            </a:solidFill>
          </a:endParaRPr>
        </a:p>
      </dgm:t>
    </dgm:pt>
    <dgm:pt modelId="{2370062C-365F-41CC-A8AA-EBA160B182CA}" type="parTrans" cxnId="{3DB769B0-3C0C-4A74-ACD6-01301161C31A}">
      <dgm:prSet/>
      <dgm:spPr/>
      <dgm:t>
        <a:bodyPr/>
        <a:lstStyle/>
        <a:p>
          <a:endParaRPr lang="ru-RU"/>
        </a:p>
      </dgm:t>
    </dgm:pt>
    <dgm:pt modelId="{A86834A0-5EF8-42A3-96C2-5AE9D2F46ED4}" type="sibTrans" cxnId="{3DB769B0-3C0C-4A74-ACD6-01301161C31A}">
      <dgm:prSet/>
      <dgm:spPr/>
      <dgm:t>
        <a:bodyPr/>
        <a:lstStyle/>
        <a:p>
          <a:endParaRPr lang="ru-RU"/>
        </a:p>
      </dgm:t>
    </dgm:pt>
    <dgm:pt modelId="{6CDBCC8B-1F66-42F6-9187-919810BDBEF6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● способствует </a:t>
          </a:r>
          <a:r>
            <a:rPr lang="ru-RU" b="1" dirty="0" smtClean="0">
              <a:solidFill>
                <a:srgbClr val="FF0000"/>
              </a:solidFill>
            </a:rPr>
            <a:t>профессиональному развитию </a:t>
          </a:r>
          <a:r>
            <a:rPr lang="ru-RU" b="1" dirty="0" smtClean="0">
              <a:solidFill>
                <a:schemeClr val="tx1"/>
              </a:solidFill>
            </a:rPr>
            <a:t>педагогических работников;</a:t>
          </a:r>
          <a:endParaRPr lang="ru-RU" dirty="0">
            <a:solidFill>
              <a:schemeClr val="tx1"/>
            </a:solidFill>
          </a:endParaRPr>
        </a:p>
      </dgm:t>
    </dgm:pt>
    <dgm:pt modelId="{058C36DF-A834-4326-9A12-623418756BE9}" type="parTrans" cxnId="{BBFF3730-C89A-4F32-9DAF-E754F40C2526}">
      <dgm:prSet/>
      <dgm:spPr/>
      <dgm:t>
        <a:bodyPr/>
        <a:lstStyle/>
        <a:p>
          <a:endParaRPr lang="ru-RU"/>
        </a:p>
      </dgm:t>
    </dgm:pt>
    <dgm:pt modelId="{1C45867C-8158-4E59-8E8C-C87BE22EC754}" type="sibTrans" cxnId="{BBFF3730-C89A-4F32-9DAF-E754F40C2526}">
      <dgm:prSet/>
      <dgm:spPr/>
      <dgm:t>
        <a:bodyPr/>
        <a:lstStyle/>
        <a:p>
          <a:endParaRPr lang="ru-RU"/>
        </a:p>
      </dgm:t>
    </dgm:pt>
    <dgm:pt modelId="{4D9C3A37-1C32-4AC3-A987-7BC7214D2C43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● создаёт условия для развивающего вариативного дошкольного образования; </a:t>
          </a:r>
          <a:endParaRPr lang="ru-RU" dirty="0">
            <a:solidFill>
              <a:schemeClr val="tx1"/>
            </a:solidFill>
          </a:endParaRPr>
        </a:p>
      </dgm:t>
    </dgm:pt>
    <dgm:pt modelId="{B15076C9-35E0-449A-A88E-E1FF85AD6D80}" type="parTrans" cxnId="{85074FB8-CBEA-4885-9BE5-5365ED83E649}">
      <dgm:prSet/>
      <dgm:spPr/>
      <dgm:t>
        <a:bodyPr/>
        <a:lstStyle/>
        <a:p>
          <a:endParaRPr lang="ru-RU"/>
        </a:p>
      </dgm:t>
    </dgm:pt>
    <dgm:pt modelId="{3E7ACE27-FBD3-4A75-B4CA-94503E129F84}" type="sibTrans" cxnId="{85074FB8-CBEA-4885-9BE5-5365ED83E649}">
      <dgm:prSet/>
      <dgm:spPr/>
      <dgm:t>
        <a:bodyPr/>
        <a:lstStyle/>
        <a:p>
          <a:endParaRPr lang="ru-RU"/>
        </a:p>
      </dgm:t>
    </dgm:pt>
    <dgm:pt modelId="{3350D13E-7750-4C40-93A1-B98C0D8652A5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● обеспечивает открытость дошкольного образования;</a:t>
          </a:r>
          <a:endParaRPr lang="ru-RU" dirty="0">
            <a:solidFill>
              <a:schemeClr val="tx1"/>
            </a:solidFill>
          </a:endParaRPr>
        </a:p>
      </dgm:t>
    </dgm:pt>
    <dgm:pt modelId="{1247DEDC-33BB-486F-84F7-89DFE81B3544}" type="parTrans" cxnId="{4B711157-2315-4580-A128-2C43A914BA98}">
      <dgm:prSet/>
      <dgm:spPr/>
      <dgm:t>
        <a:bodyPr/>
        <a:lstStyle/>
        <a:p>
          <a:endParaRPr lang="ru-RU"/>
        </a:p>
      </dgm:t>
    </dgm:pt>
    <dgm:pt modelId="{E64E129F-32F7-4798-A047-76E3369A63F4}" type="sibTrans" cxnId="{4B711157-2315-4580-A128-2C43A914BA98}">
      <dgm:prSet/>
      <dgm:spPr/>
      <dgm:t>
        <a:bodyPr/>
        <a:lstStyle/>
        <a:p>
          <a:endParaRPr lang="ru-RU"/>
        </a:p>
      </dgm:t>
    </dgm:pt>
    <dgm:pt modelId="{517ECDDF-6412-4B18-ACEF-B8C5E0A09B1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● создает условия для участия родителей (законных представителей) в образовательной деятельности.</a:t>
          </a:r>
          <a:endParaRPr lang="ru-RU" dirty="0">
            <a:solidFill>
              <a:schemeClr val="tx1"/>
            </a:solidFill>
          </a:endParaRPr>
        </a:p>
      </dgm:t>
    </dgm:pt>
    <dgm:pt modelId="{85B3816C-CAB7-47FF-8207-0F8AC7A591B1}" type="parTrans" cxnId="{D022DD55-D729-4E09-8AD1-978C897AD78A}">
      <dgm:prSet/>
      <dgm:spPr/>
      <dgm:t>
        <a:bodyPr/>
        <a:lstStyle/>
        <a:p>
          <a:endParaRPr lang="ru-RU"/>
        </a:p>
      </dgm:t>
    </dgm:pt>
    <dgm:pt modelId="{BF5D3D38-35A0-44F7-9B81-4F3D2A6C6B2C}" type="sibTrans" cxnId="{D022DD55-D729-4E09-8AD1-978C897AD78A}">
      <dgm:prSet/>
      <dgm:spPr/>
      <dgm:t>
        <a:bodyPr/>
        <a:lstStyle/>
        <a:p>
          <a:endParaRPr lang="ru-RU"/>
        </a:p>
      </dgm:t>
    </dgm:pt>
    <dgm:pt modelId="{EEED2123-5CCC-46B1-AC46-B91465D8FFAF}" type="pres">
      <dgm:prSet presAssocID="{6E7AC399-70A7-42FD-A0FD-8003BC7430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96D95B-C1FB-4E10-A34D-BCA957B25005}" type="pres">
      <dgm:prSet presAssocID="{B788D5D4-23D2-4388-A760-1DC9A03F189F}" presName="parentText" presStyleLbl="node1" presStyleIdx="0" presStyleCnt="7" custLinFactY="-108639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43847-B9FF-4D7D-931E-5DA67D92DDDE}" type="pres">
      <dgm:prSet presAssocID="{47BA4964-4FF1-47F4-B53A-B7B4B258679B}" presName="spacer" presStyleCnt="0"/>
      <dgm:spPr/>
    </dgm:pt>
    <dgm:pt modelId="{2D85B621-03C1-41A6-A456-146B7B1B821D}" type="pres">
      <dgm:prSet presAssocID="{68420809-BCE8-4DFD-8015-44EECC0D837F}" presName="parentText" presStyleLbl="node1" presStyleIdx="1" presStyleCnt="7" custScaleY="79639" custLinFactY="-1070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90B0-284C-454E-B1E1-0EC1962B5F94}" type="pres">
      <dgm:prSet presAssocID="{0C973319-9D1B-42C0-A6E2-516A7998B6DC}" presName="spacer" presStyleCnt="0"/>
      <dgm:spPr/>
    </dgm:pt>
    <dgm:pt modelId="{8A2D4433-C30C-4EBC-A7D5-13F3AC7BEA9F}" type="pres">
      <dgm:prSet presAssocID="{7911B284-878E-41BD-B774-D23FA9991F86}" presName="parentText" presStyleLbl="node1" presStyleIdx="2" presStyleCnt="7" custScaleY="77400" custLinFactY="-73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BA9B4-37AA-4FC6-9E95-A0C37884D0B8}" type="pres">
      <dgm:prSet presAssocID="{A86834A0-5EF8-42A3-96C2-5AE9D2F46ED4}" presName="spacer" presStyleCnt="0"/>
      <dgm:spPr/>
    </dgm:pt>
    <dgm:pt modelId="{6A9EC7E0-7C72-4FE6-9355-7EEF9464696A}" type="pres">
      <dgm:prSet presAssocID="{6CDBCC8B-1F66-42F6-9187-919810BDBEF6}" presName="parentText" presStyleLbl="node1" presStyleIdx="3" presStyleCnt="7" custScaleY="73370" custLinFactY="-16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D60B7-A6BB-4710-980F-4D82E4582C30}" type="pres">
      <dgm:prSet presAssocID="{1C45867C-8158-4E59-8E8C-C87BE22EC754}" presName="spacer" presStyleCnt="0"/>
      <dgm:spPr/>
    </dgm:pt>
    <dgm:pt modelId="{6E8CA66E-92E5-4738-A9B8-1D1A75541B3C}" type="pres">
      <dgm:prSet presAssocID="{4D9C3A37-1C32-4AC3-A987-7BC7214D2C43}" presName="parentText" presStyleLbl="node1" presStyleIdx="4" presStyleCnt="7" custScaleY="61539" custLinFactY="-7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9FE6C-592C-4B2D-88B0-D36284137E75}" type="pres">
      <dgm:prSet presAssocID="{3E7ACE27-FBD3-4A75-B4CA-94503E129F84}" presName="spacer" presStyleCnt="0"/>
      <dgm:spPr/>
    </dgm:pt>
    <dgm:pt modelId="{0F726C5E-A2EC-44B7-89B0-EA19576E3883}" type="pres">
      <dgm:prSet presAssocID="{3350D13E-7750-4C40-93A1-B98C0D8652A5}" presName="parentText" presStyleLbl="node1" presStyleIdx="5" presStyleCnt="7" custScaleY="75843" custLinFactNeighborY="-27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DD670-6CD6-4C5F-86D8-2FC5402342DF}" type="pres">
      <dgm:prSet presAssocID="{E64E129F-32F7-4798-A047-76E3369A63F4}" presName="spacer" presStyleCnt="0"/>
      <dgm:spPr/>
    </dgm:pt>
    <dgm:pt modelId="{A908F195-845D-47DE-ABB6-3352D540EDA0}" type="pres">
      <dgm:prSet presAssocID="{517ECDDF-6412-4B18-ACEF-B8C5E0A09B1B}" presName="parentText" presStyleLbl="node1" presStyleIdx="6" presStyleCnt="7" custScaleX="75238" custLinFactNeighborX="4762" custLinFactNeighborY="894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D657DC-27E4-4FE3-8A75-55B758C3C372}" srcId="{6E7AC399-70A7-42FD-A0FD-8003BC743052}" destId="{68420809-BCE8-4DFD-8015-44EECC0D837F}" srcOrd="1" destOrd="0" parTransId="{BBE79FA5-474D-422A-AF76-BE3A5C3C3697}" sibTransId="{0C973319-9D1B-42C0-A6E2-516A7998B6DC}"/>
    <dgm:cxn modelId="{155FCFA6-DF15-4F9C-B2DA-56C3E1152084}" type="presOf" srcId="{6E7AC399-70A7-42FD-A0FD-8003BC743052}" destId="{EEED2123-5CCC-46B1-AC46-B91465D8FFAF}" srcOrd="0" destOrd="0" presId="urn:microsoft.com/office/officeart/2005/8/layout/vList2"/>
    <dgm:cxn modelId="{D022DD55-D729-4E09-8AD1-978C897AD78A}" srcId="{6E7AC399-70A7-42FD-A0FD-8003BC743052}" destId="{517ECDDF-6412-4B18-ACEF-B8C5E0A09B1B}" srcOrd="6" destOrd="0" parTransId="{85B3816C-CAB7-47FF-8207-0F8AC7A591B1}" sibTransId="{BF5D3D38-35A0-44F7-9B81-4F3D2A6C6B2C}"/>
    <dgm:cxn modelId="{478B99F5-1639-47DB-BDDD-B7C66A11AD62}" srcId="{6E7AC399-70A7-42FD-A0FD-8003BC743052}" destId="{B788D5D4-23D2-4388-A760-1DC9A03F189F}" srcOrd="0" destOrd="0" parTransId="{0E06D7FB-758B-44F3-9DE9-7C771F2329F5}" sibTransId="{47BA4964-4FF1-47F4-B53A-B7B4B258679B}"/>
    <dgm:cxn modelId="{CC7D2189-4F4E-42CD-8495-B5A6DF677666}" type="presOf" srcId="{68420809-BCE8-4DFD-8015-44EECC0D837F}" destId="{2D85B621-03C1-41A6-A456-146B7B1B821D}" srcOrd="0" destOrd="0" presId="urn:microsoft.com/office/officeart/2005/8/layout/vList2"/>
    <dgm:cxn modelId="{E3565A4D-833F-47DD-8BAF-066911DF80D9}" type="presOf" srcId="{6CDBCC8B-1F66-42F6-9187-919810BDBEF6}" destId="{6A9EC7E0-7C72-4FE6-9355-7EEF9464696A}" srcOrd="0" destOrd="0" presId="urn:microsoft.com/office/officeart/2005/8/layout/vList2"/>
    <dgm:cxn modelId="{86BA8433-1F41-4E1E-AB1C-5CACB79880D8}" type="presOf" srcId="{B788D5D4-23D2-4388-A760-1DC9A03F189F}" destId="{2696D95B-C1FB-4E10-A34D-BCA957B25005}" srcOrd="0" destOrd="0" presId="urn:microsoft.com/office/officeart/2005/8/layout/vList2"/>
    <dgm:cxn modelId="{F53A044E-1CEC-4409-98B0-5FCDACAD0713}" type="presOf" srcId="{3350D13E-7750-4C40-93A1-B98C0D8652A5}" destId="{0F726C5E-A2EC-44B7-89B0-EA19576E3883}" srcOrd="0" destOrd="0" presId="urn:microsoft.com/office/officeart/2005/8/layout/vList2"/>
    <dgm:cxn modelId="{BBFF3730-C89A-4F32-9DAF-E754F40C2526}" srcId="{6E7AC399-70A7-42FD-A0FD-8003BC743052}" destId="{6CDBCC8B-1F66-42F6-9187-919810BDBEF6}" srcOrd="3" destOrd="0" parTransId="{058C36DF-A834-4326-9A12-623418756BE9}" sibTransId="{1C45867C-8158-4E59-8E8C-C87BE22EC754}"/>
    <dgm:cxn modelId="{85074FB8-CBEA-4885-9BE5-5365ED83E649}" srcId="{6E7AC399-70A7-42FD-A0FD-8003BC743052}" destId="{4D9C3A37-1C32-4AC3-A987-7BC7214D2C43}" srcOrd="4" destOrd="0" parTransId="{B15076C9-35E0-449A-A88E-E1FF85AD6D80}" sibTransId="{3E7ACE27-FBD3-4A75-B4CA-94503E129F84}"/>
    <dgm:cxn modelId="{9E3E17EB-258F-4C51-ABB0-E1487D28DB0B}" type="presOf" srcId="{517ECDDF-6412-4B18-ACEF-B8C5E0A09B1B}" destId="{A908F195-845D-47DE-ABB6-3352D540EDA0}" srcOrd="0" destOrd="0" presId="urn:microsoft.com/office/officeart/2005/8/layout/vList2"/>
    <dgm:cxn modelId="{4B711157-2315-4580-A128-2C43A914BA98}" srcId="{6E7AC399-70A7-42FD-A0FD-8003BC743052}" destId="{3350D13E-7750-4C40-93A1-B98C0D8652A5}" srcOrd="5" destOrd="0" parTransId="{1247DEDC-33BB-486F-84F7-89DFE81B3544}" sibTransId="{E64E129F-32F7-4798-A047-76E3369A63F4}"/>
    <dgm:cxn modelId="{125DD594-97C0-44AA-859E-54E3ACA5A4A6}" type="presOf" srcId="{4D9C3A37-1C32-4AC3-A987-7BC7214D2C43}" destId="{6E8CA66E-92E5-4738-A9B8-1D1A75541B3C}" srcOrd="0" destOrd="0" presId="urn:microsoft.com/office/officeart/2005/8/layout/vList2"/>
    <dgm:cxn modelId="{3DB769B0-3C0C-4A74-ACD6-01301161C31A}" srcId="{6E7AC399-70A7-42FD-A0FD-8003BC743052}" destId="{7911B284-878E-41BD-B774-D23FA9991F86}" srcOrd="2" destOrd="0" parTransId="{2370062C-365F-41CC-A8AA-EBA160B182CA}" sibTransId="{A86834A0-5EF8-42A3-96C2-5AE9D2F46ED4}"/>
    <dgm:cxn modelId="{B2FCBD10-E9BE-4FC0-BE2F-766FCCE524F7}" type="presOf" srcId="{7911B284-878E-41BD-B774-D23FA9991F86}" destId="{8A2D4433-C30C-4EBC-A7D5-13F3AC7BEA9F}" srcOrd="0" destOrd="0" presId="urn:microsoft.com/office/officeart/2005/8/layout/vList2"/>
    <dgm:cxn modelId="{EB89C8CE-FA9E-42FE-B87E-E6EAF7CC923A}" type="presParOf" srcId="{EEED2123-5CCC-46B1-AC46-B91465D8FFAF}" destId="{2696D95B-C1FB-4E10-A34D-BCA957B25005}" srcOrd="0" destOrd="0" presId="urn:microsoft.com/office/officeart/2005/8/layout/vList2"/>
    <dgm:cxn modelId="{F3A03654-3A26-482B-B8E5-2E3EA1EE26FD}" type="presParOf" srcId="{EEED2123-5CCC-46B1-AC46-B91465D8FFAF}" destId="{A0D43847-B9FF-4D7D-931E-5DA67D92DDDE}" srcOrd="1" destOrd="0" presId="urn:microsoft.com/office/officeart/2005/8/layout/vList2"/>
    <dgm:cxn modelId="{E710920D-9775-4E7D-B23F-E0C2A98A66C2}" type="presParOf" srcId="{EEED2123-5CCC-46B1-AC46-B91465D8FFAF}" destId="{2D85B621-03C1-41A6-A456-146B7B1B821D}" srcOrd="2" destOrd="0" presId="urn:microsoft.com/office/officeart/2005/8/layout/vList2"/>
    <dgm:cxn modelId="{3C21D978-15AD-4B13-8BC6-2A279C1E1E99}" type="presParOf" srcId="{EEED2123-5CCC-46B1-AC46-B91465D8FFAF}" destId="{9F7590B0-284C-454E-B1E1-0EC1962B5F94}" srcOrd="3" destOrd="0" presId="urn:microsoft.com/office/officeart/2005/8/layout/vList2"/>
    <dgm:cxn modelId="{ED315DC0-6E70-4BF0-B918-6CDD555E0532}" type="presParOf" srcId="{EEED2123-5CCC-46B1-AC46-B91465D8FFAF}" destId="{8A2D4433-C30C-4EBC-A7D5-13F3AC7BEA9F}" srcOrd="4" destOrd="0" presId="urn:microsoft.com/office/officeart/2005/8/layout/vList2"/>
    <dgm:cxn modelId="{6609E79B-E0CD-4127-A8F6-CFDA92635A59}" type="presParOf" srcId="{EEED2123-5CCC-46B1-AC46-B91465D8FFAF}" destId="{461BA9B4-37AA-4FC6-9E95-A0C37884D0B8}" srcOrd="5" destOrd="0" presId="urn:microsoft.com/office/officeart/2005/8/layout/vList2"/>
    <dgm:cxn modelId="{D6FB094D-06C6-432B-B9F4-9C1435099FEE}" type="presParOf" srcId="{EEED2123-5CCC-46B1-AC46-B91465D8FFAF}" destId="{6A9EC7E0-7C72-4FE6-9355-7EEF9464696A}" srcOrd="6" destOrd="0" presId="urn:microsoft.com/office/officeart/2005/8/layout/vList2"/>
    <dgm:cxn modelId="{C172D0FC-B863-4D64-8E40-DE369AD45B4D}" type="presParOf" srcId="{EEED2123-5CCC-46B1-AC46-B91465D8FFAF}" destId="{4D8D60B7-A6BB-4710-980F-4D82E4582C30}" srcOrd="7" destOrd="0" presId="urn:microsoft.com/office/officeart/2005/8/layout/vList2"/>
    <dgm:cxn modelId="{B6061E55-FF72-4354-B076-32E81F0E7D9D}" type="presParOf" srcId="{EEED2123-5CCC-46B1-AC46-B91465D8FFAF}" destId="{6E8CA66E-92E5-4738-A9B8-1D1A75541B3C}" srcOrd="8" destOrd="0" presId="urn:microsoft.com/office/officeart/2005/8/layout/vList2"/>
    <dgm:cxn modelId="{1ADB6B31-3809-4978-85A4-2440EB843430}" type="presParOf" srcId="{EEED2123-5CCC-46B1-AC46-B91465D8FFAF}" destId="{97B9FE6C-592C-4B2D-88B0-D36284137E75}" srcOrd="9" destOrd="0" presId="urn:microsoft.com/office/officeart/2005/8/layout/vList2"/>
    <dgm:cxn modelId="{03529D23-8C82-44FC-B8C0-25E76F79D822}" type="presParOf" srcId="{EEED2123-5CCC-46B1-AC46-B91465D8FFAF}" destId="{0F726C5E-A2EC-44B7-89B0-EA19576E3883}" srcOrd="10" destOrd="0" presId="urn:microsoft.com/office/officeart/2005/8/layout/vList2"/>
    <dgm:cxn modelId="{A4DB7C50-7A8D-4C77-8B62-FF5E84A0321B}" type="presParOf" srcId="{EEED2123-5CCC-46B1-AC46-B91465D8FFAF}" destId="{B9ADD670-6CD6-4C5F-86D8-2FC5402342DF}" srcOrd="11" destOrd="0" presId="urn:microsoft.com/office/officeart/2005/8/layout/vList2"/>
    <dgm:cxn modelId="{A3E246E1-238A-4867-ACDE-86157F0CA270}" type="presParOf" srcId="{EEED2123-5CCC-46B1-AC46-B91465D8FFAF}" destId="{A908F195-845D-47DE-ABB6-3352D540EDA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9DEA1BE-98EF-4ED3-8D4E-8A788AEF33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13C101-84B8-4819-ABC5-22D3A499BCE4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 rtl="0"/>
          <a:r>
            <a:rPr lang="ru-RU" sz="2000" b="1" dirty="0" smtClean="0"/>
            <a:t>В требованиях отмечается</a:t>
          </a:r>
          <a:endParaRPr lang="ru-RU" sz="2000" dirty="0"/>
        </a:p>
      </dgm:t>
    </dgm:pt>
    <dgm:pt modelId="{AC719A3E-B957-45E9-8461-0FE819568B0C}" type="parTrans" cxnId="{7C07FF2F-A349-42C5-B8E0-11D4682A9B36}">
      <dgm:prSet/>
      <dgm:spPr/>
      <dgm:t>
        <a:bodyPr/>
        <a:lstStyle/>
        <a:p>
          <a:endParaRPr lang="ru-RU"/>
        </a:p>
      </dgm:t>
    </dgm:pt>
    <dgm:pt modelId="{5883D169-81DE-4376-92B7-AC48EE27E04E}" type="sibTrans" cxnId="{7C07FF2F-A349-42C5-B8E0-11D4682A9B36}">
      <dgm:prSet/>
      <dgm:spPr/>
      <dgm:t>
        <a:bodyPr/>
        <a:lstStyle/>
        <a:p>
          <a:endParaRPr lang="ru-RU"/>
        </a:p>
      </dgm:t>
    </dgm:pt>
    <dgm:pt modelId="{858656EB-9D88-49AC-9F21-DD20ECA10C4D}" type="pres">
      <dgm:prSet presAssocID="{99DEA1BE-98EF-4ED3-8D4E-8A788AEF33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638FA9-E8C8-4D60-9336-1DEEFDCC7D8B}" type="pres">
      <dgm:prSet presAssocID="{8713C101-84B8-4819-ABC5-22D3A499BCE4}" presName="parentText" presStyleLbl="node1" presStyleIdx="0" presStyleCnt="1" custLinFactNeighborX="-3509" custLinFactNeighborY="-278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28E3D3-E78A-4080-9D08-0A3F2348F074}" type="presOf" srcId="{99DEA1BE-98EF-4ED3-8D4E-8A788AEF335F}" destId="{858656EB-9D88-49AC-9F21-DD20ECA10C4D}" srcOrd="0" destOrd="0" presId="urn:microsoft.com/office/officeart/2005/8/layout/vList2"/>
    <dgm:cxn modelId="{7C07FF2F-A349-42C5-B8E0-11D4682A9B36}" srcId="{99DEA1BE-98EF-4ED3-8D4E-8A788AEF335F}" destId="{8713C101-84B8-4819-ABC5-22D3A499BCE4}" srcOrd="0" destOrd="0" parTransId="{AC719A3E-B957-45E9-8461-0FE819568B0C}" sibTransId="{5883D169-81DE-4376-92B7-AC48EE27E04E}"/>
    <dgm:cxn modelId="{A5BA491B-D011-4C1E-9D59-26767AD43F61}" type="presOf" srcId="{8713C101-84B8-4819-ABC5-22D3A499BCE4}" destId="{37638FA9-E8C8-4D60-9336-1DEEFDCC7D8B}" srcOrd="0" destOrd="0" presId="urn:microsoft.com/office/officeart/2005/8/layout/vList2"/>
    <dgm:cxn modelId="{8CE14914-EE7C-4DF9-83B6-0D7ECD90A3E9}" type="presParOf" srcId="{858656EB-9D88-49AC-9F21-DD20ECA10C4D}" destId="{37638FA9-E8C8-4D60-9336-1DEEFDCC7D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2CE9906-7891-4133-9927-51FE596808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7775D2-D97F-4859-AC14-605EBC290861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ru-RU" sz="2000" b="1" dirty="0" smtClean="0"/>
            <a:t>ІІ. Требования к развивающей </a:t>
          </a:r>
          <a:br>
            <a:rPr lang="ru-RU" sz="2000" b="1" dirty="0" smtClean="0"/>
          </a:br>
          <a:r>
            <a:rPr lang="ru-RU" sz="2000" b="1" dirty="0" smtClean="0"/>
            <a:t>предметно-пространственной среде</a:t>
          </a:r>
          <a:endParaRPr lang="ru-RU" sz="2000" dirty="0"/>
        </a:p>
      </dgm:t>
    </dgm:pt>
    <dgm:pt modelId="{7834B4D7-425A-4155-90B1-9062B18E0F52}" type="parTrans" cxnId="{21315073-B93A-45C5-AD52-31507ACB1386}">
      <dgm:prSet/>
      <dgm:spPr/>
      <dgm:t>
        <a:bodyPr/>
        <a:lstStyle/>
        <a:p>
          <a:endParaRPr lang="ru-RU"/>
        </a:p>
      </dgm:t>
    </dgm:pt>
    <dgm:pt modelId="{502A805A-C3C7-4F51-A649-346C1E1B4A9A}" type="sibTrans" cxnId="{21315073-B93A-45C5-AD52-31507ACB1386}">
      <dgm:prSet/>
      <dgm:spPr/>
      <dgm:t>
        <a:bodyPr/>
        <a:lstStyle/>
        <a:p>
          <a:endParaRPr lang="ru-RU"/>
        </a:p>
      </dgm:t>
    </dgm:pt>
    <dgm:pt modelId="{4925E0BE-544D-4DC4-89D7-043F2308B3F9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sz="1800" b="1" dirty="0" smtClean="0"/>
            <a:t>содержательно-насыщенная</a:t>
          </a:r>
          <a:endParaRPr lang="ru-RU" sz="1800" dirty="0"/>
        </a:p>
      </dgm:t>
    </dgm:pt>
    <dgm:pt modelId="{0366D309-89AC-443C-B96A-96BBB7ED4E87}" type="parTrans" cxnId="{A6BAA959-72B5-414A-8794-6FDF5D42740E}">
      <dgm:prSet/>
      <dgm:spPr/>
      <dgm:t>
        <a:bodyPr/>
        <a:lstStyle/>
        <a:p>
          <a:endParaRPr lang="ru-RU"/>
        </a:p>
      </dgm:t>
    </dgm:pt>
    <dgm:pt modelId="{ABE95DBE-F091-4C7A-B519-C6B945A03231}" type="sibTrans" cxnId="{A6BAA959-72B5-414A-8794-6FDF5D42740E}">
      <dgm:prSet/>
      <dgm:spPr/>
      <dgm:t>
        <a:bodyPr/>
        <a:lstStyle/>
        <a:p>
          <a:endParaRPr lang="ru-RU"/>
        </a:p>
      </dgm:t>
    </dgm:pt>
    <dgm:pt modelId="{B50E4E9E-4962-412A-B100-C6B1FFA8AA5E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sz="1800" b="1" dirty="0" smtClean="0"/>
            <a:t>трансформируемая</a:t>
          </a:r>
          <a:endParaRPr lang="ru-RU" sz="1800" dirty="0"/>
        </a:p>
      </dgm:t>
    </dgm:pt>
    <dgm:pt modelId="{C4F7B0F3-6242-4610-8A81-6B8BF843E195}" type="parTrans" cxnId="{E3F18E20-43FA-48FD-B86A-5674CFF137AD}">
      <dgm:prSet/>
      <dgm:spPr/>
      <dgm:t>
        <a:bodyPr/>
        <a:lstStyle/>
        <a:p>
          <a:endParaRPr lang="ru-RU"/>
        </a:p>
      </dgm:t>
    </dgm:pt>
    <dgm:pt modelId="{0D3E7527-3F6D-4FE1-A68E-DA3859D81068}" type="sibTrans" cxnId="{E3F18E20-43FA-48FD-B86A-5674CFF137AD}">
      <dgm:prSet/>
      <dgm:spPr/>
      <dgm:t>
        <a:bodyPr/>
        <a:lstStyle/>
        <a:p>
          <a:endParaRPr lang="ru-RU"/>
        </a:p>
      </dgm:t>
    </dgm:pt>
    <dgm:pt modelId="{8DC2377F-F9D8-40E3-9653-88C10B608EB6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sz="1800" b="1" dirty="0" smtClean="0"/>
            <a:t>полифункциональная</a:t>
          </a:r>
          <a:endParaRPr lang="ru-RU" sz="1800" dirty="0"/>
        </a:p>
      </dgm:t>
    </dgm:pt>
    <dgm:pt modelId="{D34A0045-0F55-4C10-AD69-E38A85066D9F}" type="parTrans" cxnId="{F16F5CA1-3D39-4D97-BCBF-B31195E49E12}">
      <dgm:prSet/>
      <dgm:spPr/>
      <dgm:t>
        <a:bodyPr/>
        <a:lstStyle/>
        <a:p>
          <a:endParaRPr lang="ru-RU"/>
        </a:p>
      </dgm:t>
    </dgm:pt>
    <dgm:pt modelId="{551FE489-5C04-486A-9EA6-33E679566CE3}" type="sibTrans" cxnId="{F16F5CA1-3D39-4D97-BCBF-B31195E49E12}">
      <dgm:prSet/>
      <dgm:spPr/>
      <dgm:t>
        <a:bodyPr/>
        <a:lstStyle/>
        <a:p>
          <a:endParaRPr lang="ru-RU"/>
        </a:p>
      </dgm:t>
    </dgm:pt>
    <dgm:pt modelId="{E463A302-6EC5-4A8D-88E1-2A768DAA7B20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sz="1800" b="1" dirty="0" smtClean="0"/>
            <a:t>вариативная</a:t>
          </a:r>
          <a:endParaRPr lang="ru-RU" sz="1800" dirty="0"/>
        </a:p>
      </dgm:t>
    </dgm:pt>
    <dgm:pt modelId="{9AA4B6AC-6BE8-4C80-AA56-0DD29E170B02}" type="parTrans" cxnId="{56B6BA04-38FA-4B41-BEB0-699FDB99AFD2}">
      <dgm:prSet/>
      <dgm:spPr/>
      <dgm:t>
        <a:bodyPr/>
        <a:lstStyle/>
        <a:p>
          <a:endParaRPr lang="ru-RU"/>
        </a:p>
      </dgm:t>
    </dgm:pt>
    <dgm:pt modelId="{D60A5019-6A89-44B2-B3B5-DC10B5D4BA37}" type="sibTrans" cxnId="{56B6BA04-38FA-4B41-BEB0-699FDB99AFD2}">
      <dgm:prSet/>
      <dgm:spPr/>
      <dgm:t>
        <a:bodyPr/>
        <a:lstStyle/>
        <a:p>
          <a:endParaRPr lang="ru-RU"/>
        </a:p>
      </dgm:t>
    </dgm:pt>
    <dgm:pt modelId="{5BF46FE5-5128-4CE9-8704-6331BD39052B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sz="1800" b="1" dirty="0" smtClean="0"/>
            <a:t>доступная</a:t>
          </a:r>
          <a:endParaRPr lang="ru-RU" sz="1800" dirty="0"/>
        </a:p>
      </dgm:t>
    </dgm:pt>
    <dgm:pt modelId="{FB310FAB-052E-4DBE-A7B6-AF82F6AACF9A}" type="parTrans" cxnId="{F791DF2B-430F-4FBA-BF07-B9DCF40CA262}">
      <dgm:prSet/>
      <dgm:spPr/>
      <dgm:t>
        <a:bodyPr/>
        <a:lstStyle/>
        <a:p>
          <a:endParaRPr lang="ru-RU"/>
        </a:p>
      </dgm:t>
    </dgm:pt>
    <dgm:pt modelId="{5ABAC509-3F08-4EBC-A769-2ECBFA7A9223}" type="sibTrans" cxnId="{F791DF2B-430F-4FBA-BF07-B9DCF40CA262}">
      <dgm:prSet/>
      <dgm:spPr/>
      <dgm:t>
        <a:bodyPr/>
        <a:lstStyle/>
        <a:p>
          <a:endParaRPr lang="ru-RU"/>
        </a:p>
      </dgm:t>
    </dgm:pt>
    <dgm:pt modelId="{BA119982-C1C2-4AE5-923A-314048276B6B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sz="1800" b="1" dirty="0" smtClean="0"/>
            <a:t>безопасная </a:t>
          </a:r>
          <a:endParaRPr lang="ru-RU" sz="1800" dirty="0"/>
        </a:p>
      </dgm:t>
    </dgm:pt>
    <dgm:pt modelId="{D7588B0D-9452-4C75-A2A1-B02326A72497}" type="parTrans" cxnId="{BF92D769-7B04-4DBD-BA3C-6312F15A1084}">
      <dgm:prSet/>
      <dgm:spPr/>
      <dgm:t>
        <a:bodyPr/>
        <a:lstStyle/>
        <a:p>
          <a:endParaRPr lang="ru-RU"/>
        </a:p>
      </dgm:t>
    </dgm:pt>
    <dgm:pt modelId="{A79F575E-79BE-43F7-910A-4F590258CAA8}" type="sibTrans" cxnId="{BF92D769-7B04-4DBD-BA3C-6312F15A1084}">
      <dgm:prSet/>
      <dgm:spPr/>
      <dgm:t>
        <a:bodyPr/>
        <a:lstStyle/>
        <a:p>
          <a:endParaRPr lang="ru-RU"/>
        </a:p>
      </dgm:t>
    </dgm:pt>
    <dgm:pt modelId="{A3C174B2-3D31-40BF-912E-387D00DDF0E5}" type="pres">
      <dgm:prSet presAssocID="{02CE9906-7891-4133-9927-51FE596808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CA6FF6-D27D-4220-984B-D12C1E610D62}" type="pres">
      <dgm:prSet presAssocID="{167775D2-D97F-4859-AC14-605EBC290861}" presName="linNode" presStyleCnt="0"/>
      <dgm:spPr/>
    </dgm:pt>
    <dgm:pt modelId="{DF5580A6-8826-4D4C-AD6A-79D9542B0D93}" type="pres">
      <dgm:prSet presAssocID="{167775D2-D97F-4859-AC14-605EBC290861}" presName="parentText" presStyleLbl="node1" presStyleIdx="0" presStyleCnt="1" custScaleX="1100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F44C1-79E2-419A-9857-720C6C961F15}" type="pres">
      <dgm:prSet presAssocID="{167775D2-D97F-4859-AC14-605EBC29086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91DF2B-430F-4FBA-BF07-B9DCF40CA262}" srcId="{167775D2-D97F-4859-AC14-605EBC290861}" destId="{5BF46FE5-5128-4CE9-8704-6331BD39052B}" srcOrd="4" destOrd="0" parTransId="{FB310FAB-052E-4DBE-A7B6-AF82F6AACF9A}" sibTransId="{5ABAC509-3F08-4EBC-A769-2ECBFA7A9223}"/>
    <dgm:cxn modelId="{E3F18E20-43FA-48FD-B86A-5674CFF137AD}" srcId="{167775D2-D97F-4859-AC14-605EBC290861}" destId="{B50E4E9E-4962-412A-B100-C6B1FFA8AA5E}" srcOrd="1" destOrd="0" parTransId="{C4F7B0F3-6242-4610-8A81-6B8BF843E195}" sibTransId="{0D3E7527-3F6D-4FE1-A68E-DA3859D81068}"/>
    <dgm:cxn modelId="{21315073-B93A-45C5-AD52-31507ACB1386}" srcId="{02CE9906-7891-4133-9927-51FE59680860}" destId="{167775D2-D97F-4859-AC14-605EBC290861}" srcOrd="0" destOrd="0" parTransId="{7834B4D7-425A-4155-90B1-9062B18E0F52}" sibTransId="{502A805A-C3C7-4F51-A649-346C1E1B4A9A}"/>
    <dgm:cxn modelId="{56B6BA04-38FA-4B41-BEB0-699FDB99AFD2}" srcId="{167775D2-D97F-4859-AC14-605EBC290861}" destId="{E463A302-6EC5-4A8D-88E1-2A768DAA7B20}" srcOrd="3" destOrd="0" parTransId="{9AA4B6AC-6BE8-4C80-AA56-0DD29E170B02}" sibTransId="{D60A5019-6A89-44B2-B3B5-DC10B5D4BA37}"/>
    <dgm:cxn modelId="{6B916293-FF9B-4EF6-B420-FA4C233ADC09}" type="presOf" srcId="{02CE9906-7891-4133-9927-51FE59680860}" destId="{A3C174B2-3D31-40BF-912E-387D00DDF0E5}" srcOrd="0" destOrd="0" presId="urn:microsoft.com/office/officeart/2005/8/layout/vList5"/>
    <dgm:cxn modelId="{22A9AB57-AF56-43FC-AFDE-5070120F1114}" type="presOf" srcId="{B50E4E9E-4962-412A-B100-C6B1FFA8AA5E}" destId="{16DF44C1-79E2-419A-9857-720C6C961F15}" srcOrd="0" destOrd="1" presId="urn:microsoft.com/office/officeart/2005/8/layout/vList5"/>
    <dgm:cxn modelId="{BF92D769-7B04-4DBD-BA3C-6312F15A1084}" srcId="{167775D2-D97F-4859-AC14-605EBC290861}" destId="{BA119982-C1C2-4AE5-923A-314048276B6B}" srcOrd="5" destOrd="0" parTransId="{D7588B0D-9452-4C75-A2A1-B02326A72497}" sibTransId="{A79F575E-79BE-43F7-910A-4F590258CAA8}"/>
    <dgm:cxn modelId="{BEF63D4E-1DBC-4777-AD02-0E18C7DF2A24}" type="presOf" srcId="{167775D2-D97F-4859-AC14-605EBC290861}" destId="{DF5580A6-8826-4D4C-AD6A-79D9542B0D93}" srcOrd="0" destOrd="0" presId="urn:microsoft.com/office/officeart/2005/8/layout/vList5"/>
    <dgm:cxn modelId="{914A6768-87DC-4E9B-8894-EBBF363EE168}" type="presOf" srcId="{8DC2377F-F9D8-40E3-9653-88C10B608EB6}" destId="{16DF44C1-79E2-419A-9857-720C6C961F15}" srcOrd="0" destOrd="2" presId="urn:microsoft.com/office/officeart/2005/8/layout/vList5"/>
    <dgm:cxn modelId="{A6BAA959-72B5-414A-8794-6FDF5D42740E}" srcId="{167775D2-D97F-4859-AC14-605EBC290861}" destId="{4925E0BE-544D-4DC4-89D7-043F2308B3F9}" srcOrd="0" destOrd="0" parTransId="{0366D309-89AC-443C-B96A-96BBB7ED4E87}" sibTransId="{ABE95DBE-F091-4C7A-B519-C6B945A03231}"/>
    <dgm:cxn modelId="{9D1668CB-6FC4-4991-9FD5-3CD5DA00C7C5}" type="presOf" srcId="{5BF46FE5-5128-4CE9-8704-6331BD39052B}" destId="{16DF44C1-79E2-419A-9857-720C6C961F15}" srcOrd="0" destOrd="4" presId="urn:microsoft.com/office/officeart/2005/8/layout/vList5"/>
    <dgm:cxn modelId="{257BB240-5F1C-42C0-959E-879E91A15E74}" type="presOf" srcId="{E463A302-6EC5-4A8D-88E1-2A768DAA7B20}" destId="{16DF44C1-79E2-419A-9857-720C6C961F15}" srcOrd="0" destOrd="3" presId="urn:microsoft.com/office/officeart/2005/8/layout/vList5"/>
    <dgm:cxn modelId="{609FF361-1926-4610-8C2B-AF2CAAF8771C}" type="presOf" srcId="{BA119982-C1C2-4AE5-923A-314048276B6B}" destId="{16DF44C1-79E2-419A-9857-720C6C961F15}" srcOrd="0" destOrd="5" presId="urn:microsoft.com/office/officeart/2005/8/layout/vList5"/>
    <dgm:cxn modelId="{F16F5CA1-3D39-4D97-BCBF-B31195E49E12}" srcId="{167775D2-D97F-4859-AC14-605EBC290861}" destId="{8DC2377F-F9D8-40E3-9653-88C10B608EB6}" srcOrd="2" destOrd="0" parTransId="{D34A0045-0F55-4C10-AD69-E38A85066D9F}" sibTransId="{551FE489-5C04-486A-9EA6-33E679566CE3}"/>
    <dgm:cxn modelId="{7518B930-4D4A-4E02-8A1D-14ABF70F8ACA}" type="presOf" srcId="{4925E0BE-544D-4DC4-89D7-043F2308B3F9}" destId="{16DF44C1-79E2-419A-9857-720C6C961F15}" srcOrd="0" destOrd="0" presId="urn:microsoft.com/office/officeart/2005/8/layout/vList5"/>
    <dgm:cxn modelId="{60ECC83A-23D3-4E2E-9B9E-11FC957AB1F9}" type="presParOf" srcId="{A3C174B2-3D31-40BF-912E-387D00DDF0E5}" destId="{B1CA6FF6-D27D-4220-984B-D12C1E610D62}" srcOrd="0" destOrd="0" presId="urn:microsoft.com/office/officeart/2005/8/layout/vList5"/>
    <dgm:cxn modelId="{F342B394-ED9D-4426-9DA3-DF0596C2FF08}" type="presParOf" srcId="{B1CA6FF6-D27D-4220-984B-D12C1E610D62}" destId="{DF5580A6-8826-4D4C-AD6A-79D9542B0D93}" srcOrd="0" destOrd="0" presId="urn:microsoft.com/office/officeart/2005/8/layout/vList5"/>
    <dgm:cxn modelId="{A005B316-EBE9-4440-8FB4-6F3CF8DF0C96}" type="presParOf" srcId="{B1CA6FF6-D27D-4220-984B-D12C1E610D62}" destId="{16DF44C1-79E2-419A-9857-720C6C961F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989702-1260-4E5B-93C0-6EA29AEF7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3008C3-7EE6-4ED4-A07B-BDC59B1595CD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ru-RU" sz="2000" b="1" u="sng" dirty="0" smtClean="0"/>
            <a:t>1.содержательно-насыщенная</a:t>
          </a:r>
          <a:endParaRPr lang="ru-RU" sz="2000" dirty="0"/>
        </a:p>
      </dgm:t>
    </dgm:pt>
    <dgm:pt modelId="{B3A8C477-F11F-4BF7-830F-E63B95FA4605}" type="parTrans" cxnId="{EE843A79-16B5-468A-B839-346093843221}">
      <dgm:prSet/>
      <dgm:spPr/>
      <dgm:t>
        <a:bodyPr/>
        <a:lstStyle/>
        <a:p>
          <a:endParaRPr lang="ru-RU"/>
        </a:p>
      </dgm:t>
    </dgm:pt>
    <dgm:pt modelId="{36324A93-5993-461B-BAB7-F1E1D0D45D65}" type="sibTrans" cxnId="{EE843A79-16B5-468A-B839-346093843221}">
      <dgm:prSet/>
      <dgm:spPr/>
      <dgm:t>
        <a:bodyPr/>
        <a:lstStyle/>
        <a:p>
          <a:endParaRPr lang="ru-RU"/>
        </a:p>
      </dgm:t>
    </dgm:pt>
    <dgm:pt modelId="{3D8AA315-6251-434B-B6AC-16F2FF5E5F5C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образовательное пространство должно быть оснащено средствами обучения (в том числе техническими), соответствующими материалами, в том числе, расходными игровым, спортивным, оздоровительным оборудованием, инвентарём (в соответствии со спецификой Программы). 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EFDD238-1994-4573-BB01-15A2DFE41876}" type="parTrans" cxnId="{519A650A-C213-449C-8067-03F9001DD82F}">
      <dgm:prSet/>
      <dgm:spPr/>
      <dgm:t>
        <a:bodyPr/>
        <a:lstStyle/>
        <a:p>
          <a:endParaRPr lang="ru-RU"/>
        </a:p>
      </dgm:t>
    </dgm:pt>
    <dgm:pt modelId="{62877C18-1210-44E5-A29F-CD8C7F1E94AA}" type="sibTrans" cxnId="{519A650A-C213-449C-8067-03F9001DD82F}">
      <dgm:prSet/>
      <dgm:spPr/>
      <dgm:t>
        <a:bodyPr/>
        <a:lstStyle/>
        <a:p>
          <a:endParaRPr lang="ru-RU"/>
        </a:p>
      </dgm:t>
    </dgm:pt>
    <dgm:pt modelId="{AB46D676-84E0-4A00-9A3B-47A747E207DD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ru-RU" sz="2000" b="1" u="sng" dirty="0" smtClean="0"/>
            <a:t>2. трансформируемая</a:t>
          </a:r>
          <a:endParaRPr lang="ru-RU" sz="2000" dirty="0"/>
        </a:p>
      </dgm:t>
    </dgm:pt>
    <dgm:pt modelId="{DEA49AA6-D60B-48F2-93A4-1E7692D10103}" type="parTrans" cxnId="{2D05DC85-203E-4324-A93C-197D4D0819A1}">
      <dgm:prSet/>
      <dgm:spPr/>
      <dgm:t>
        <a:bodyPr/>
        <a:lstStyle/>
        <a:p>
          <a:endParaRPr lang="ru-RU"/>
        </a:p>
      </dgm:t>
    </dgm:pt>
    <dgm:pt modelId="{447E4BC2-7B27-4DF5-A54A-33F64735D54E}" type="sibTrans" cxnId="{2D05DC85-203E-4324-A93C-197D4D0819A1}">
      <dgm:prSet/>
      <dgm:spPr/>
      <dgm:t>
        <a:bodyPr/>
        <a:lstStyle/>
        <a:p>
          <a:endParaRPr lang="ru-RU"/>
        </a:p>
      </dgm:t>
    </dgm:pt>
    <dgm:pt modelId="{6F534EC2-BFFB-428B-A856-083DA2268A26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возможность изменений предметно-пространственной среды в зависимости от образовательной ситуации, в том числе от меняющихся интересов и возможностей детей.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AB27800-2643-474D-A7AB-1BAC35FC9D5B}" type="parTrans" cxnId="{4DF3AF46-AA7D-4646-AE9B-D7E2E50A0486}">
      <dgm:prSet/>
      <dgm:spPr/>
      <dgm:t>
        <a:bodyPr/>
        <a:lstStyle/>
        <a:p>
          <a:endParaRPr lang="ru-RU"/>
        </a:p>
      </dgm:t>
    </dgm:pt>
    <dgm:pt modelId="{BBD9CBD5-749E-4CD8-8014-BE9179F4E32C}" type="sibTrans" cxnId="{4DF3AF46-AA7D-4646-AE9B-D7E2E50A0486}">
      <dgm:prSet/>
      <dgm:spPr/>
      <dgm:t>
        <a:bodyPr/>
        <a:lstStyle/>
        <a:p>
          <a:endParaRPr lang="ru-RU"/>
        </a:p>
      </dgm:t>
    </dgm:pt>
    <dgm:pt modelId="{F9654899-E0CB-4288-B57D-00C02CD2D711}" type="pres">
      <dgm:prSet presAssocID="{EF989702-1260-4E5B-93C0-6EA29AEF7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F7C1D6-80D5-406F-8EA1-BE2D6D44B218}" type="pres">
      <dgm:prSet presAssocID="{663008C3-7EE6-4ED4-A07B-BDC59B1595C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E72F3-9AB5-4EF1-8A7B-7CB9529BEB65}" type="pres">
      <dgm:prSet presAssocID="{36324A93-5993-461B-BAB7-F1E1D0D45D65}" presName="spacer" presStyleCnt="0"/>
      <dgm:spPr/>
    </dgm:pt>
    <dgm:pt modelId="{FF54649D-30CC-4298-BBB1-DB6BE05CAE6C}" type="pres">
      <dgm:prSet presAssocID="{3D8AA315-6251-434B-B6AC-16F2FF5E5F5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155FB-2FAF-47FC-8916-A5D84E6FB82E}" type="pres">
      <dgm:prSet presAssocID="{62877C18-1210-44E5-A29F-CD8C7F1E94AA}" presName="spacer" presStyleCnt="0"/>
      <dgm:spPr/>
    </dgm:pt>
    <dgm:pt modelId="{DD4AF2C9-8152-4CA5-8223-BFA0946CE8BF}" type="pres">
      <dgm:prSet presAssocID="{AB46D676-84E0-4A00-9A3B-47A747E207D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4624A-CA6A-4B6D-A189-34EB41594BFE}" type="pres">
      <dgm:prSet presAssocID="{447E4BC2-7B27-4DF5-A54A-33F64735D54E}" presName="spacer" presStyleCnt="0"/>
      <dgm:spPr/>
    </dgm:pt>
    <dgm:pt modelId="{93AD0D9B-BFC3-4835-AAD9-E6F363D26BE8}" type="pres">
      <dgm:prSet presAssocID="{6F534EC2-BFFB-428B-A856-083DA2268A2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C2E5EF-2B12-4FC1-ACC8-F743D36A18D2}" type="presOf" srcId="{3D8AA315-6251-434B-B6AC-16F2FF5E5F5C}" destId="{FF54649D-30CC-4298-BBB1-DB6BE05CAE6C}" srcOrd="0" destOrd="0" presId="urn:microsoft.com/office/officeart/2005/8/layout/vList2"/>
    <dgm:cxn modelId="{EE843A79-16B5-468A-B839-346093843221}" srcId="{EF989702-1260-4E5B-93C0-6EA29AEF73DC}" destId="{663008C3-7EE6-4ED4-A07B-BDC59B1595CD}" srcOrd="0" destOrd="0" parTransId="{B3A8C477-F11F-4BF7-830F-E63B95FA4605}" sibTransId="{36324A93-5993-461B-BAB7-F1E1D0D45D65}"/>
    <dgm:cxn modelId="{54F7ADA5-8357-46AB-AA51-7142A30F4273}" type="presOf" srcId="{663008C3-7EE6-4ED4-A07B-BDC59B1595CD}" destId="{BCF7C1D6-80D5-406F-8EA1-BE2D6D44B218}" srcOrd="0" destOrd="0" presId="urn:microsoft.com/office/officeart/2005/8/layout/vList2"/>
    <dgm:cxn modelId="{872AD33C-BC08-4754-9EFB-36608A36635B}" type="presOf" srcId="{AB46D676-84E0-4A00-9A3B-47A747E207DD}" destId="{DD4AF2C9-8152-4CA5-8223-BFA0946CE8BF}" srcOrd="0" destOrd="0" presId="urn:microsoft.com/office/officeart/2005/8/layout/vList2"/>
    <dgm:cxn modelId="{1448CF31-939F-4EBC-8E24-F53BF1FC7C0D}" type="presOf" srcId="{EF989702-1260-4E5B-93C0-6EA29AEF73DC}" destId="{F9654899-E0CB-4288-B57D-00C02CD2D711}" srcOrd="0" destOrd="0" presId="urn:microsoft.com/office/officeart/2005/8/layout/vList2"/>
    <dgm:cxn modelId="{4DF3AF46-AA7D-4646-AE9B-D7E2E50A0486}" srcId="{EF989702-1260-4E5B-93C0-6EA29AEF73DC}" destId="{6F534EC2-BFFB-428B-A856-083DA2268A26}" srcOrd="3" destOrd="0" parTransId="{7AB27800-2643-474D-A7AB-1BAC35FC9D5B}" sibTransId="{BBD9CBD5-749E-4CD8-8014-BE9179F4E32C}"/>
    <dgm:cxn modelId="{519A650A-C213-449C-8067-03F9001DD82F}" srcId="{EF989702-1260-4E5B-93C0-6EA29AEF73DC}" destId="{3D8AA315-6251-434B-B6AC-16F2FF5E5F5C}" srcOrd="1" destOrd="0" parTransId="{AEFDD238-1994-4573-BB01-15A2DFE41876}" sibTransId="{62877C18-1210-44E5-A29F-CD8C7F1E94AA}"/>
    <dgm:cxn modelId="{468500C4-C007-4B64-8027-CA0D15F98471}" type="presOf" srcId="{6F534EC2-BFFB-428B-A856-083DA2268A26}" destId="{93AD0D9B-BFC3-4835-AAD9-E6F363D26BE8}" srcOrd="0" destOrd="0" presId="urn:microsoft.com/office/officeart/2005/8/layout/vList2"/>
    <dgm:cxn modelId="{2D05DC85-203E-4324-A93C-197D4D0819A1}" srcId="{EF989702-1260-4E5B-93C0-6EA29AEF73DC}" destId="{AB46D676-84E0-4A00-9A3B-47A747E207DD}" srcOrd="2" destOrd="0" parTransId="{DEA49AA6-D60B-48F2-93A4-1E7692D10103}" sibTransId="{447E4BC2-7B27-4DF5-A54A-33F64735D54E}"/>
    <dgm:cxn modelId="{D2F2406D-E405-46E6-884B-011804D90759}" type="presParOf" srcId="{F9654899-E0CB-4288-B57D-00C02CD2D711}" destId="{BCF7C1D6-80D5-406F-8EA1-BE2D6D44B218}" srcOrd="0" destOrd="0" presId="urn:microsoft.com/office/officeart/2005/8/layout/vList2"/>
    <dgm:cxn modelId="{F333E332-EBE3-42DF-AB1C-72CA66F3140C}" type="presParOf" srcId="{F9654899-E0CB-4288-B57D-00C02CD2D711}" destId="{086E72F3-9AB5-4EF1-8A7B-7CB9529BEB65}" srcOrd="1" destOrd="0" presId="urn:microsoft.com/office/officeart/2005/8/layout/vList2"/>
    <dgm:cxn modelId="{E8C10C2C-154E-4B9A-9B9E-E9D06D159065}" type="presParOf" srcId="{F9654899-E0CB-4288-B57D-00C02CD2D711}" destId="{FF54649D-30CC-4298-BBB1-DB6BE05CAE6C}" srcOrd="2" destOrd="0" presId="urn:microsoft.com/office/officeart/2005/8/layout/vList2"/>
    <dgm:cxn modelId="{3451D8E4-9E5D-4FAC-9119-15FE734BE8E0}" type="presParOf" srcId="{F9654899-E0CB-4288-B57D-00C02CD2D711}" destId="{0F4155FB-2FAF-47FC-8916-A5D84E6FB82E}" srcOrd="3" destOrd="0" presId="urn:microsoft.com/office/officeart/2005/8/layout/vList2"/>
    <dgm:cxn modelId="{D3D752FE-376A-4A11-B763-50BFB79FB524}" type="presParOf" srcId="{F9654899-E0CB-4288-B57D-00C02CD2D711}" destId="{DD4AF2C9-8152-4CA5-8223-BFA0946CE8BF}" srcOrd="4" destOrd="0" presId="urn:microsoft.com/office/officeart/2005/8/layout/vList2"/>
    <dgm:cxn modelId="{725ED5DD-8366-4E8B-8D21-4DE37FE9044D}" type="presParOf" srcId="{F9654899-E0CB-4288-B57D-00C02CD2D711}" destId="{2374624A-CA6A-4B6D-A189-34EB41594BFE}" srcOrd="5" destOrd="0" presId="urn:microsoft.com/office/officeart/2005/8/layout/vList2"/>
    <dgm:cxn modelId="{B4877EEA-51BB-461E-84EC-A3991A9E8675}" type="presParOf" srcId="{F9654899-E0CB-4288-B57D-00C02CD2D711}" destId="{93AD0D9B-BFC3-4835-AAD9-E6F363D26BE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305E0F1-D5C6-4466-A95A-AC9E75E36E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967FCB-5893-4C56-95F3-74356BD96E7E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ru-RU" sz="2000" b="1" u="sng" dirty="0" smtClean="0"/>
            <a:t>3. полифункциональная</a:t>
          </a:r>
          <a:endParaRPr lang="ru-RU" sz="2000" dirty="0"/>
        </a:p>
      </dgm:t>
    </dgm:pt>
    <dgm:pt modelId="{A022EDD7-55B7-4B05-83CC-8D4F8D40080F}" type="parTrans" cxnId="{EA0AC10C-9FE1-4483-BF78-E2AD1BBDF7E1}">
      <dgm:prSet/>
      <dgm:spPr/>
      <dgm:t>
        <a:bodyPr/>
        <a:lstStyle/>
        <a:p>
          <a:endParaRPr lang="ru-RU"/>
        </a:p>
      </dgm:t>
    </dgm:pt>
    <dgm:pt modelId="{ACB9AFAE-E799-4CD1-8BB3-315CA83B9F29}" type="sibTrans" cxnId="{EA0AC10C-9FE1-4483-BF78-E2AD1BBDF7E1}">
      <dgm:prSet/>
      <dgm:spPr/>
      <dgm:t>
        <a:bodyPr/>
        <a:lstStyle/>
        <a:p>
          <a:endParaRPr lang="ru-RU"/>
        </a:p>
      </dgm:t>
    </dgm:pt>
    <dgm:pt modelId="{6C7C7E19-7243-4FEC-BF5A-B0998ECF013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● возможность разнообразного использования различных составляющих предметной среды, например, детской мебели, матов, мягких модулей, ширм и т.д.;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4072CF8-F4F8-47E4-AAE1-67750E6437CD}" type="parTrans" cxnId="{F9A22B23-77CA-4441-9DA2-3A7025257709}">
      <dgm:prSet/>
      <dgm:spPr/>
      <dgm:t>
        <a:bodyPr/>
        <a:lstStyle/>
        <a:p>
          <a:endParaRPr lang="ru-RU"/>
        </a:p>
      </dgm:t>
    </dgm:pt>
    <dgm:pt modelId="{E88DC0FE-E877-4498-BE4D-1F226076E26B}" type="sibTrans" cxnId="{F9A22B23-77CA-4441-9DA2-3A7025257709}">
      <dgm:prSet/>
      <dgm:spPr/>
      <dgm:t>
        <a:bodyPr/>
        <a:lstStyle/>
        <a:p>
          <a:endParaRPr lang="ru-RU"/>
        </a:p>
      </dgm:t>
    </dgm:pt>
    <dgm:pt modelId="{7A15AF60-C57D-49E8-A1D5-135650011D6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● наличие полифункциональных (не обладающих жёстко закреплённым способом употребления) предметов, в том числе, природных материалов, пригодных для использования в разных видах детской активности (в том числе в качестве предметов-заместителей в детской игре). 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0677178-EB39-45EE-8962-2E11609CA620}" type="parTrans" cxnId="{E2605487-8EC4-491F-BAE4-BA84C8A5BF9A}">
      <dgm:prSet/>
      <dgm:spPr/>
      <dgm:t>
        <a:bodyPr/>
        <a:lstStyle/>
        <a:p>
          <a:endParaRPr lang="ru-RU"/>
        </a:p>
      </dgm:t>
    </dgm:pt>
    <dgm:pt modelId="{A13D8349-7CE0-46DA-B5CF-0F6AC409FB63}" type="sibTrans" cxnId="{E2605487-8EC4-491F-BAE4-BA84C8A5BF9A}">
      <dgm:prSet/>
      <dgm:spPr/>
      <dgm:t>
        <a:bodyPr/>
        <a:lstStyle/>
        <a:p>
          <a:endParaRPr lang="ru-RU"/>
        </a:p>
      </dgm:t>
    </dgm:pt>
    <dgm:pt modelId="{FB5EA333-018B-4FA2-9E53-EE638BB83F60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ru-RU" sz="2000" b="1" u="sng" dirty="0" smtClean="0"/>
            <a:t>4. вариативная</a:t>
          </a:r>
          <a:endParaRPr lang="ru-RU" sz="2000" dirty="0"/>
        </a:p>
      </dgm:t>
    </dgm:pt>
    <dgm:pt modelId="{7909674E-25DB-49C1-98A5-3BCA6B6AD527}" type="parTrans" cxnId="{3B6B610A-A45A-4C74-8ABE-42D9E6AC12B8}">
      <dgm:prSet/>
      <dgm:spPr/>
      <dgm:t>
        <a:bodyPr/>
        <a:lstStyle/>
        <a:p>
          <a:endParaRPr lang="ru-RU"/>
        </a:p>
      </dgm:t>
    </dgm:pt>
    <dgm:pt modelId="{BA65572F-BF68-4770-BBE3-E7524C78F270}" type="sibTrans" cxnId="{3B6B610A-A45A-4C74-8ABE-42D9E6AC12B8}">
      <dgm:prSet/>
      <dgm:spPr/>
      <dgm:t>
        <a:bodyPr/>
        <a:lstStyle/>
        <a:p>
          <a:endParaRPr lang="ru-RU"/>
        </a:p>
      </dgm:t>
    </dgm:pt>
    <dgm:pt modelId="{29412CD6-BC78-4CC7-91C4-357488AEFA15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● наличие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B733055-AC92-4AFD-A977-B4091463AC3F}" type="parTrans" cxnId="{59594C43-3D44-4175-9E55-BF96F64BFEE1}">
      <dgm:prSet/>
      <dgm:spPr/>
      <dgm:t>
        <a:bodyPr/>
        <a:lstStyle/>
        <a:p>
          <a:endParaRPr lang="ru-RU"/>
        </a:p>
      </dgm:t>
    </dgm:pt>
    <dgm:pt modelId="{FF9D9D5E-5C38-4F0C-987D-5B0BC016BC33}" type="sibTrans" cxnId="{59594C43-3D44-4175-9E55-BF96F64BFEE1}">
      <dgm:prSet/>
      <dgm:spPr/>
      <dgm:t>
        <a:bodyPr/>
        <a:lstStyle/>
        <a:p>
          <a:endParaRPr lang="ru-RU"/>
        </a:p>
      </dgm:t>
    </dgm:pt>
    <dgm:pt modelId="{01F75A2D-7EED-4071-8C84-27C3B9BE34CF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● 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детей.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487DDA4-95D9-4EF2-A752-B4B5662458C9}" type="parTrans" cxnId="{DE15FBA7-32F8-40D4-BFEE-D12B95371CB5}">
      <dgm:prSet/>
      <dgm:spPr/>
      <dgm:t>
        <a:bodyPr/>
        <a:lstStyle/>
        <a:p>
          <a:endParaRPr lang="ru-RU"/>
        </a:p>
      </dgm:t>
    </dgm:pt>
    <dgm:pt modelId="{7E8B625F-1691-4BCE-8479-3ABCD02457D7}" type="sibTrans" cxnId="{DE15FBA7-32F8-40D4-BFEE-D12B95371CB5}">
      <dgm:prSet/>
      <dgm:spPr/>
      <dgm:t>
        <a:bodyPr/>
        <a:lstStyle/>
        <a:p>
          <a:endParaRPr lang="ru-RU"/>
        </a:p>
      </dgm:t>
    </dgm:pt>
    <dgm:pt modelId="{C757A302-F3FB-4D09-BE30-8B8FFC438DCF}" type="pres">
      <dgm:prSet presAssocID="{5305E0F1-D5C6-4466-A95A-AC9E75E36E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DD7278-1F5D-4733-B11A-B85D1AECF13B}" type="pres">
      <dgm:prSet presAssocID="{AE967FCB-5893-4C56-95F3-74356BD96E7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FC2B7-A55A-47A4-B749-90851B3CEDD8}" type="pres">
      <dgm:prSet presAssocID="{ACB9AFAE-E799-4CD1-8BB3-315CA83B9F29}" presName="spacer" presStyleCnt="0"/>
      <dgm:spPr/>
    </dgm:pt>
    <dgm:pt modelId="{B7D98687-3DA1-4B95-9D7E-E825AFFC5073}" type="pres">
      <dgm:prSet presAssocID="{6C7C7E19-7243-4FEC-BF5A-B0998ECF013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19858-648A-460B-BDB1-1C229610B5B1}" type="pres">
      <dgm:prSet presAssocID="{E88DC0FE-E877-4498-BE4D-1F226076E26B}" presName="spacer" presStyleCnt="0"/>
      <dgm:spPr/>
    </dgm:pt>
    <dgm:pt modelId="{18814B17-F6C6-435F-9992-CF7E2B250F45}" type="pres">
      <dgm:prSet presAssocID="{7A15AF60-C57D-49E8-A1D5-135650011D6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34E3F-2FFA-4C4D-B85B-FA601BC072CF}" type="pres">
      <dgm:prSet presAssocID="{A13D8349-7CE0-46DA-B5CF-0F6AC409FB63}" presName="spacer" presStyleCnt="0"/>
      <dgm:spPr/>
    </dgm:pt>
    <dgm:pt modelId="{57E33C75-DFF7-4376-8919-25EEE8444420}" type="pres">
      <dgm:prSet presAssocID="{FB5EA333-018B-4FA2-9E53-EE638BB83F6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2A24B-5C1C-4B8A-A0DA-CA05DAA07C61}" type="pres">
      <dgm:prSet presAssocID="{BA65572F-BF68-4770-BBE3-E7524C78F270}" presName="spacer" presStyleCnt="0"/>
      <dgm:spPr/>
    </dgm:pt>
    <dgm:pt modelId="{7F39BFE9-7982-4C57-8D2C-BABF1F5C1FF5}" type="pres">
      <dgm:prSet presAssocID="{29412CD6-BC78-4CC7-91C4-357488AEFA1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847C4-AD87-4431-8E6C-BABEF5474A9D}" type="pres">
      <dgm:prSet presAssocID="{FF9D9D5E-5C38-4F0C-987D-5B0BC016BC33}" presName="spacer" presStyleCnt="0"/>
      <dgm:spPr/>
    </dgm:pt>
    <dgm:pt modelId="{B23BA665-D0CD-4502-B1D6-F4C0F43A34ED}" type="pres">
      <dgm:prSet presAssocID="{01F75A2D-7EED-4071-8C84-27C3B9BE34C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8787A1-EA33-4C89-9DF1-653E38E2070D}" type="presOf" srcId="{29412CD6-BC78-4CC7-91C4-357488AEFA15}" destId="{7F39BFE9-7982-4C57-8D2C-BABF1F5C1FF5}" srcOrd="0" destOrd="0" presId="urn:microsoft.com/office/officeart/2005/8/layout/vList2"/>
    <dgm:cxn modelId="{E2605487-8EC4-491F-BAE4-BA84C8A5BF9A}" srcId="{5305E0F1-D5C6-4466-A95A-AC9E75E36E54}" destId="{7A15AF60-C57D-49E8-A1D5-135650011D60}" srcOrd="2" destOrd="0" parTransId="{10677178-EB39-45EE-8962-2E11609CA620}" sibTransId="{A13D8349-7CE0-46DA-B5CF-0F6AC409FB63}"/>
    <dgm:cxn modelId="{A73A9DE5-5F6D-43D7-9C5A-AE9457FDA952}" type="presOf" srcId="{7A15AF60-C57D-49E8-A1D5-135650011D60}" destId="{18814B17-F6C6-435F-9992-CF7E2B250F45}" srcOrd="0" destOrd="0" presId="urn:microsoft.com/office/officeart/2005/8/layout/vList2"/>
    <dgm:cxn modelId="{94B16FC6-6496-413B-9A9F-FB333AD43DF6}" type="presOf" srcId="{6C7C7E19-7243-4FEC-BF5A-B0998ECF0138}" destId="{B7D98687-3DA1-4B95-9D7E-E825AFFC5073}" srcOrd="0" destOrd="0" presId="urn:microsoft.com/office/officeart/2005/8/layout/vList2"/>
    <dgm:cxn modelId="{CA6574AB-A5EA-4DE4-AF95-5549C0A975AC}" type="presOf" srcId="{AE967FCB-5893-4C56-95F3-74356BD96E7E}" destId="{DEDD7278-1F5D-4733-B11A-B85D1AECF13B}" srcOrd="0" destOrd="0" presId="urn:microsoft.com/office/officeart/2005/8/layout/vList2"/>
    <dgm:cxn modelId="{F9A22B23-77CA-4441-9DA2-3A7025257709}" srcId="{5305E0F1-D5C6-4466-A95A-AC9E75E36E54}" destId="{6C7C7E19-7243-4FEC-BF5A-B0998ECF0138}" srcOrd="1" destOrd="0" parTransId="{E4072CF8-F4F8-47E4-AAE1-67750E6437CD}" sibTransId="{E88DC0FE-E877-4498-BE4D-1F226076E26B}"/>
    <dgm:cxn modelId="{85B0FE7B-FF69-46DB-9245-C4F182FE0363}" type="presOf" srcId="{FB5EA333-018B-4FA2-9E53-EE638BB83F60}" destId="{57E33C75-DFF7-4376-8919-25EEE8444420}" srcOrd="0" destOrd="0" presId="urn:microsoft.com/office/officeart/2005/8/layout/vList2"/>
    <dgm:cxn modelId="{EA0AC10C-9FE1-4483-BF78-E2AD1BBDF7E1}" srcId="{5305E0F1-D5C6-4466-A95A-AC9E75E36E54}" destId="{AE967FCB-5893-4C56-95F3-74356BD96E7E}" srcOrd="0" destOrd="0" parTransId="{A022EDD7-55B7-4B05-83CC-8D4F8D40080F}" sibTransId="{ACB9AFAE-E799-4CD1-8BB3-315CA83B9F29}"/>
    <dgm:cxn modelId="{3B6B610A-A45A-4C74-8ABE-42D9E6AC12B8}" srcId="{5305E0F1-D5C6-4466-A95A-AC9E75E36E54}" destId="{FB5EA333-018B-4FA2-9E53-EE638BB83F60}" srcOrd="3" destOrd="0" parTransId="{7909674E-25DB-49C1-98A5-3BCA6B6AD527}" sibTransId="{BA65572F-BF68-4770-BBE3-E7524C78F270}"/>
    <dgm:cxn modelId="{59594C43-3D44-4175-9E55-BF96F64BFEE1}" srcId="{5305E0F1-D5C6-4466-A95A-AC9E75E36E54}" destId="{29412CD6-BC78-4CC7-91C4-357488AEFA15}" srcOrd="4" destOrd="0" parTransId="{FB733055-AC92-4AFD-A977-B4091463AC3F}" sibTransId="{FF9D9D5E-5C38-4F0C-987D-5B0BC016BC33}"/>
    <dgm:cxn modelId="{4B274A6C-7BE2-4F36-9D2F-74DCE5FA51BD}" type="presOf" srcId="{01F75A2D-7EED-4071-8C84-27C3B9BE34CF}" destId="{B23BA665-D0CD-4502-B1D6-F4C0F43A34ED}" srcOrd="0" destOrd="0" presId="urn:microsoft.com/office/officeart/2005/8/layout/vList2"/>
    <dgm:cxn modelId="{DE15FBA7-32F8-40D4-BFEE-D12B95371CB5}" srcId="{5305E0F1-D5C6-4466-A95A-AC9E75E36E54}" destId="{01F75A2D-7EED-4071-8C84-27C3B9BE34CF}" srcOrd="5" destOrd="0" parTransId="{1487DDA4-95D9-4EF2-A752-B4B5662458C9}" sibTransId="{7E8B625F-1691-4BCE-8479-3ABCD02457D7}"/>
    <dgm:cxn modelId="{CC6C94CA-BD96-498B-B62E-4D35711B6D20}" type="presOf" srcId="{5305E0F1-D5C6-4466-A95A-AC9E75E36E54}" destId="{C757A302-F3FB-4D09-BE30-8B8FFC438DCF}" srcOrd="0" destOrd="0" presId="urn:microsoft.com/office/officeart/2005/8/layout/vList2"/>
    <dgm:cxn modelId="{7751F556-D265-4E1A-A068-C2BF2B74A378}" type="presParOf" srcId="{C757A302-F3FB-4D09-BE30-8B8FFC438DCF}" destId="{DEDD7278-1F5D-4733-B11A-B85D1AECF13B}" srcOrd="0" destOrd="0" presId="urn:microsoft.com/office/officeart/2005/8/layout/vList2"/>
    <dgm:cxn modelId="{3CAA9209-6F23-4556-BD2E-B3B3F8AC4386}" type="presParOf" srcId="{C757A302-F3FB-4D09-BE30-8B8FFC438DCF}" destId="{2A3FC2B7-A55A-47A4-B749-90851B3CEDD8}" srcOrd="1" destOrd="0" presId="urn:microsoft.com/office/officeart/2005/8/layout/vList2"/>
    <dgm:cxn modelId="{7449180C-BEB8-4CC8-89C6-1CEEA3AB60D6}" type="presParOf" srcId="{C757A302-F3FB-4D09-BE30-8B8FFC438DCF}" destId="{B7D98687-3DA1-4B95-9D7E-E825AFFC5073}" srcOrd="2" destOrd="0" presId="urn:microsoft.com/office/officeart/2005/8/layout/vList2"/>
    <dgm:cxn modelId="{F91B8452-42CB-4C08-9D1B-A50F2ED6CDB2}" type="presParOf" srcId="{C757A302-F3FB-4D09-BE30-8B8FFC438DCF}" destId="{41B19858-648A-460B-BDB1-1C229610B5B1}" srcOrd="3" destOrd="0" presId="urn:microsoft.com/office/officeart/2005/8/layout/vList2"/>
    <dgm:cxn modelId="{7301F0D9-D801-48B5-8284-E02C151CFF0A}" type="presParOf" srcId="{C757A302-F3FB-4D09-BE30-8B8FFC438DCF}" destId="{18814B17-F6C6-435F-9992-CF7E2B250F45}" srcOrd="4" destOrd="0" presId="urn:microsoft.com/office/officeart/2005/8/layout/vList2"/>
    <dgm:cxn modelId="{67D1E5B6-3B97-49CA-BA42-E7C7F47829A4}" type="presParOf" srcId="{C757A302-F3FB-4D09-BE30-8B8FFC438DCF}" destId="{88034E3F-2FFA-4C4D-B85B-FA601BC072CF}" srcOrd="5" destOrd="0" presId="urn:microsoft.com/office/officeart/2005/8/layout/vList2"/>
    <dgm:cxn modelId="{227C5779-5850-4379-A0AB-FC1F68CCF778}" type="presParOf" srcId="{C757A302-F3FB-4D09-BE30-8B8FFC438DCF}" destId="{57E33C75-DFF7-4376-8919-25EEE8444420}" srcOrd="6" destOrd="0" presId="urn:microsoft.com/office/officeart/2005/8/layout/vList2"/>
    <dgm:cxn modelId="{8C14DDB4-4FB8-4A5F-879C-54F3A77ACE3A}" type="presParOf" srcId="{C757A302-F3FB-4D09-BE30-8B8FFC438DCF}" destId="{9012A24B-5C1C-4B8A-A0DA-CA05DAA07C61}" srcOrd="7" destOrd="0" presId="urn:microsoft.com/office/officeart/2005/8/layout/vList2"/>
    <dgm:cxn modelId="{41A4A2F7-2E7D-4D1A-B36B-17E2A797FE40}" type="presParOf" srcId="{C757A302-F3FB-4D09-BE30-8B8FFC438DCF}" destId="{7F39BFE9-7982-4C57-8D2C-BABF1F5C1FF5}" srcOrd="8" destOrd="0" presId="urn:microsoft.com/office/officeart/2005/8/layout/vList2"/>
    <dgm:cxn modelId="{6B531A66-C23C-432C-887D-19AD0B409F09}" type="presParOf" srcId="{C757A302-F3FB-4D09-BE30-8B8FFC438DCF}" destId="{913847C4-AD87-4431-8E6C-BABEF5474A9D}" srcOrd="9" destOrd="0" presId="urn:microsoft.com/office/officeart/2005/8/layout/vList2"/>
    <dgm:cxn modelId="{B9D6D4EB-A932-4242-846C-03C49EE2C03B}" type="presParOf" srcId="{C757A302-F3FB-4D09-BE30-8B8FFC438DCF}" destId="{B23BA665-D0CD-4502-B1D6-F4C0F43A34E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0626443-C9E4-432C-8B2A-12173CF843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196DA6-8315-4768-9151-A402B497D37A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ru-RU" sz="2000" b="1" u="sng" dirty="0" smtClean="0"/>
            <a:t>5. Доступная</a:t>
          </a:r>
          <a:endParaRPr lang="ru-RU" sz="2000" dirty="0"/>
        </a:p>
      </dgm:t>
    </dgm:pt>
    <dgm:pt modelId="{CBB90998-E1DC-44FE-BB51-54C0BAEBE9FC}" type="parTrans" cxnId="{B0F795D0-3F48-4BAB-97CD-91D0556CF113}">
      <dgm:prSet/>
      <dgm:spPr/>
      <dgm:t>
        <a:bodyPr/>
        <a:lstStyle/>
        <a:p>
          <a:endParaRPr lang="ru-RU"/>
        </a:p>
      </dgm:t>
    </dgm:pt>
    <dgm:pt modelId="{2D80E22A-1175-45EA-ADF3-2B84298E46B5}" type="sibTrans" cxnId="{B0F795D0-3F48-4BAB-97CD-91D0556CF113}">
      <dgm:prSet/>
      <dgm:spPr/>
      <dgm:t>
        <a:bodyPr/>
        <a:lstStyle/>
        <a:p>
          <a:endParaRPr lang="ru-RU"/>
        </a:p>
      </dgm:t>
    </dgm:pt>
    <dgm:pt modelId="{945C011E-B058-4E4F-B39B-B96DF045B0E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● доступность для воспитанников, в том числе детей с ограниченными возможностями здоровья и детей-инвалидов, всех помещений, где осуществляется образовательная деятельность;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A281E31-0794-4927-9AF7-C1E3767F8212}" type="parTrans" cxnId="{86F6DB79-118B-4CEB-BA78-C5A90227E59D}">
      <dgm:prSet/>
      <dgm:spPr/>
      <dgm:t>
        <a:bodyPr/>
        <a:lstStyle/>
        <a:p>
          <a:endParaRPr lang="ru-RU"/>
        </a:p>
      </dgm:t>
    </dgm:pt>
    <dgm:pt modelId="{C1BE7553-2FFC-4962-AF4C-E244B5821345}" type="sibTrans" cxnId="{86F6DB79-118B-4CEB-BA78-C5A90227E59D}">
      <dgm:prSet/>
      <dgm:spPr/>
      <dgm:t>
        <a:bodyPr/>
        <a:lstStyle/>
        <a:p>
          <a:endParaRPr lang="ru-RU"/>
        </a:p>
      </dgm:t>
    </dgm:pt>
    <dgm:pt modelId="{F6D6E4D0-15A7-4CBC-A521-C6A4521CA878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● свободный доступ детей, в том числе детей с ограниченными возможностями здоровья и детей-инвалидов, к играм, игрушкам, материалам, пособиям, обеспечивающим все основные виды детской активности;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4BC270F-560A-425B-A07B-602D6554709C}" type="parTrans" cxnId="{587CE3CB-F190-436D-8F66-9A9286E1708C}">
      <dgm:prSet/>
      <dgm:spPr/>
      <dgm:t>
        <a:bodyPr/>
        <a:lstStyle/>
        <a:p>
          <a:endParaRPr lang="ru-RU"/>
        </a:p>
      </dgm:t>
    </dgm:pt>
    <dgm:pt modelId="{B97DDDEA-3FD2-4713-ACBC-FEC8DF9B05C1}" type="sibTrans" cxnId="{587CE3CB-F190-436D-8F66-9A9286E1708C}">
      <dgm:prSet/>
      <dgm:spPr/>
      <dgm:t>
        <a:bodyPr/>
        <a:lstStyle/>
        <a:p>
          <a:endParaRPr lang="ru-RU"/>
        </a:p>
      </dgm:t>
    </dgm:pt>
    <dgm:pt modelId="{6E8C7E4A-9272-4656-8960-238A856F630A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● исправность и сохранность материалов и оборудования.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6D9FEA8-7AAD-409E-9C26-B498F98143DB}" type="parTrans" cxnId="{DA6B56DC-7F4F-4DFB-B130-CD923833E6C7}">
      <dgm:prSet/>
      <dgm:spPr/>
      <dgm:t>
        <a:bodyPr/>
        <a:lstStyle/>
        <a:p>
          <a:endParaRPr lang="ru-RU"/>
        </a:p>
      </dgm:t>
    </dgm:pt>
    <dgm:pt modelId="{BD9B3665-5738-409B-A81A-F7CEE77724C1}" type="sibTrans" cxnId="{DA6B56DC-7F4F-4DFB-B130-CD923833E6C7}">
      <dgm:prSet/>
      <dgm:spPr/>
      <dgm:t>
        <a:bodyPr/>
        <a:lstStyle/>
        <a:p>
          <a:endParaRPr lang="ru-RU"/>
        </a:p>
      </dgm:t>
    </dgm:pt>
    <dgm:pt modelId="{43454E83-D192-4C1C-8ABD-4224DDBF75BC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ru-RU" sz="2000" b="1" u="sng" dirty="0" smtClean="0"/>
            <a:t>6. Безопасная</a:t>
          </a:r>
          <a:endParaRPr lang="ru-RU" sz="2000" dirty="0"/>
        </a:p>
      </dgm:t>
    </dgm:pt>
    <dgm:pt modelId="{05C0E59F-652A-42D7-85C3-7A1CDA1E8F8B}" type="parTrans" cxnId="{5E696A07-71D4-49DC-B82F-2C4496977773}">
      <dgm:prSet/>
      <dgm:spPr/>
      <dgm:t>
        <a:bodyPr/>
        <a:lstStyle/>
        <a:p>
          <a:endParaRPr lang="ru-RU"/>
        </a:p>
      </dgm:t>
    </dgm:pt>
    <dgm:pt modelId="{4FC81ED7-ADF4-4B0B-A7F5-D86D4035BECD}" type="sibTrans" cxnId="{5E696A07-71D4-49DC-B82F-2C4496977773}">
      <dgm:prSet/>
      <dgm:spPr/>
      <dgm:t>
        <a:bodyPr/>
        <a:lstStyle/>
        <a:p>
          <a:endParaRPr lang="ru-RU"/>
        </a:p>
      </dgm:t>
    </dgm:pt>
    <dgm:pt modelId="{FDFE0BD5-8EB9-4102-A2AA-01F08D8BAFC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безопасность предметно-пространственной среды предполагает соответствие всех её элементов требованиям по обеспечению надёжности и безопасности их использования.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A13B827-646F-4A71-B98A-1DB3FE6E4731}" type="parTrans" cxnId="{4EC04E2D-F9BF-4FC7-9151-EE6937C2D61D}">
      <dgm:prSet/>
      <dgm:spPr/>
      <dgm:t>
        <a:bodyPr/>
        <a:lstStyle/>
        <a:p>
          <a:endParaRPr lang="ru-RU"/>
        </a:p>
      </dgm:t>
    </dgm:pt>
    <dgm:pt modelId="{03355292-29D0-4A7B-8308-D4C343607CB7}" type="sibTrans" cxnId="{4EC04E2D-F9BF-4FC7-9151-EE6937C2D61D}">
      <dgm:prSet/>
      <dgm:spPr/>
      <dgm:t>
        <a:bodyPr/>
        <a:lstStyle/>
        <a:p>
          <a:endParaRPr lang="ru-RU"/>
        </a:p>
      </dgm:t>
    </dgm:pt>
    <dgm:pt modelId="{A0D8E426-9F27-494C-8C57-B56CFA4EFEB0}" type="pres">
      <dgm:prSet presAssocID="{00626443-C9E4-432C-8B2A-12173CF843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924279-B73A-43B2-A68D-7455DE0AA456}" type="pres">
      <dgm:prSet presAssocID="{87196DA6-8315-4768-9151-A402B497D37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D733B-402D-4EDA-B991-A33AF28D6068}" type="pres">
      <dgm:prSet presAssocID="{2D80E22A-1175-45EA-ADF3-2B84298E46B5}" presName="spacer" presStyleCnt="0"/>
      <dgm:spPr/>
    </dgm:pt>
    <dgm:pt modelId="{9CABB036-5155-4D21-9EAD-A87DE5B75086}" type="pres">
      <dgm:prSet presAssocID="{945C011E-B058-4E4F-B39B-B96DF045B0E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83B91-84C4-4DE5-824C-49AA70396C5F}" type="pres">
      <dgm:prSet presAssocID="{C1BE7553-2FFC-4962-AF4C-E244B5821345}" presName="spacer" presStyleCnt="0"/>
      <dgm:spPr/>
    </dgm:pt>
    <dgm:pt modelId="{C2EA1F09-E102-4D7F-B3BA-44FC0AB87AA6}" type="pres">
      <dgm:prSet presAssocID="{F6D6E4D0-15A7-4CBC-A521-C6A4521CA87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6DDB2-F240-43D8-8BEC-B92519D85B1C}" type="pres">
      <dgm:prSet presAssocID="{B97DDDEA-3FD2-4713-ACBC-FEC8DF9B05C1}" presName="spacer" presStyleCnt="0"/>
      <dgm:spPr/>
    </dgm:pt>
    <dgm:pt modelId="{3CBC250D-3712-4D56-A18A-61AA86BBFAF4}" type="pres">
      <dgm:prSet presAssocID="{6E8C7E4A-9272-4656-8960-238A856F630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7A87B-BB6A-46E0-B4F4-9A365FF11C80}" type="pres">
      <dgm:prSet presAssocID="{BD9B3665-5738-409B-A81A-F7CEE77724C1}" presName="spacer" presStyleCnt="0"/>
      <dgm:spPr/>
    </dgm:pt>
    <dgm:pt modelId="{69BE4976-473D-493D-959B-6DCE08EF9BE3}" type="pres">
      <dgm:prSet presAssocID="{43454E83-D192-4C1C-8ABD-4224DDBF75B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2935F-20F1-4944-8ECD-55C838762AE9}" type="pres">
      <dgm:prSet presAssocID="{4FC81ED7-ADF4-4B0B-A7F5-D86D4035BECD}" presName="spacer" presStyleCnt="0"/>
      <dgm:spPr/>
    </dgm:pt>
    <dgm:pt modelId="{3C2407A2-2891-4CB0-8658-2E6515CC1D5D}" type="pres">
      <dgm:prSet presAssocID="{FDFE0BD5-8EB9-4102-A2AA-01F08D8BAFC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6B2BAB-7EED-4099-9145-A71C6F666925}" type="presOf" srcId="{00626443-C9E4-432C-8B2A-12173CF8431C}" destId="{A0D8E426-9F27-494C-8C57-B56CFA4EFEB0}" srcOrd="0" destOrd="0" presId="urn:microsoft.com/office/officeart/2005/8/layout/vList2"/>
    <dgm:cxn modelId="{6817D588-302B-4AA5-82C2-114B44F04210}" type="presOf" srcId="{6E8C7E4A-9272-4656-8960-238A856F630A}" destId="{3CBC250D-3712-4D56-A18A-61AA86BBFAF4}" srcOrd="0" destOrd="0" presId="urn:microsoft.com/office/officeart/2005/8/layout/vList2"/>
    <dgm:cxn modelId="{4EC04E2D-F9BF-4FC7-9151-EE6937C2D61D}" srcId="{00626443-C9E4-432C-8B2A-12173CF8431C}" destId="{FDFE0BD5-8EB9-4102-A2AA-01F08D8BAFC1}" srcOrd="5" destOrd="0" parTransId="{AA13B827-646F-4A71-B98A-1DB3FE6E4731}" sibTransId="{03355292-29D0-4A7B-8308-D4C343607CB7}"/>
    <dgm:cxn modelId="{2FE74513-EB3A-4E9C-B359-0E4062D37553}" type="presOf" srcId="{87196DA6-8315-4768-9151-A402B497D37A}" destId="{04924279-B73A-43B2-A68D-7455DE0AA456}" srcOrd="0" destOrd="0" presId="urn:microsoft.com/office/officeart/2005/8/layout/vList2"/>
    <dgm:cxn modelId="{B0F795D0-3F48-4BAB-97CD-91D0556CF113}" srcId="{00626443-C9E4-432C-8B2A-12173CF8431C}" destId="{87196DA6-8315-4768-9151-A402B497D37A}" srcOrd="0" destOrd="0" parTransId="{CBB90998-E1DC-44FE-BB51-54C0BAEBE9FC}" sibTransId="{2D80E22A-1175-45EA-ADF3-2B84298E46B5}"/>
    <dgm:cxn modelId="{587CE3CB-F190-436D-8F66-9A9286E1708C}" srcId="{00626443-C9E4-432C-8B2A-12173CF8431C}" destId="{F6D6E4D0-15A7-4CBC-A521-C6A4521CA878}" srcOrd="2" destOrd="0" parTransId="{D4BC270F-560A-425B-A07B-602D6554709C}" sibTransId="{B97DDDEA-3FD2-4713-ACBC-FEC8DF9B05C1}"/>
    <dgm:cxn modelId="{33462CE7-E5E5-4605-8E64-4F1415AF3450}" type="presOf" srcId="{F6D6E4D0-15A7-4CBC-A521-C6A4521CA878}" destId="{C2EA1F09-E102-4D7F-B3BA-44FC0AB87AA6}" srcOrd="0" destOrd="0" presId="urn:microsoft.com/office/officeart/2005/8/layout/vList2"/>
    <dgm:cxn modelId="{17FAA76D-B72D-44B7-B65C-A3589BE5A3DD}" type="presOf" srcId="{43454E83-D192-4C1C-8ABD-4224DDBF75BC}" destId="{69BE4976-473D-493D-959B-6DCE08EF9BE3}" srcOrd="0" destOrd="0" presId="urn:microsoft.com/office/officeart/2005/8/layout/vList2"/>
    <dgm:cxn modelId="{6E03DB6C-99E4-443C-996C-84B03082B612}" type="presOf" srcId="{FDFE0BD5-8EB9-4102-A2AA-01F08D8BAFC1}" destId="{3C2407A2-2891-4CB0-8658-2E6515CC1D5D}" srcOrd="0" destOrd="0" presId="urn:microsoft.com/office/officeart/2005/8/layout/vList2"/>
    <dgm:cxn modelId="{DA6B56DC-7F4F-4DFB-B130-CD923833E6C7}" srcId="{00626443-C9E4-432C-8B2A-12173CF8431C}" destId="{6E8C7E4A-9272-4656-8960-238A856F630A}" srcOrd="3" destOrd="0" parTransId="{C6D9FEA8-7AAD-409E-9C26-B498F98143DB}" sibTransId="{BD9B3665-5738-409B-A81A-F7CEE77724C1}"/>
    <dgm:cxn modelId="{5E696A07-71D4-49DC-B82F-2C4496977773}" srcId="{00626443-C9E4-432C-8B2A-12173CF8431C}" destId="{43454E83-D192-4C1C-8ABD-4224DDBF75BC}" srcOrd="4" destOrd="0" parTransId="{05C0E59F-652A-42D7-85C3-7A1CDA1E8F8B}" sibTransId="{4FC81ED7-ADF4-4B0B-A7F5-D86D4035BECD}"/>
    <dgm:cxn modelId="{BAA93EF1-7658-42C9-BC15-5B72C8526787}" type="presOf" srcId="{945C011E-B058-4E4F-B39B-B96DF045B0EB}" destId="{9CABB036-5155-4D21-9EAD-A87DE5B75086}" srcOrd="0" destOrd="0" presId="urn:microsoft.com/office/officeart/2005/8/layout/vList2"/>
    <dgm:cxn modelId="{86F6DB79-118B-4CEB-BA78-C5A90227E59D}" srcId="{00626443-C9E4-432C-8B2A-12173CF8431C}" destId="{945C011E-B058-4E4F-B39B-B96DF045B0EB}" srcOrd="1" destOrd="0" parTransId="{EA281E31-0794-4927-9AF7-C1E3767F8212}" sibTransId="{C1BE7553-2FFC-4962-AF4C-E244B5821345}"/>
    <dgm:cxn modelId="{B6EBD9B7-C46B-4591-AE7E-817B55A7CCAA}" type="presParOf" srcId="{A0D8E426-9F27-494C-8C57-B56CFA4EFEB0}" destId="{04924279-B73A-43B2-A68D-7455DE0AA456}" srcOrd="0" destOrd="0" presId="urn:microsoft.com/office/officeart/2005/8/layout/vList2"/>
    <dgm:cxn modelId="{223F644C-E4EE-445E-B043-C4A08627CF24}" type="presParOf" srcId="{A0D8E426-9F27-494C-8C57-B56CFA4EFEB0}" destId="{69FD733B-402D-4EDA-B991-A33AF28D6068}" srcOrd="1" destOrd="0" presId="urn:microsoft.com/office/officeart/2005/8/layout/vList2"/>
    <dgm:cxn modelId="{D394CDD6-39C8-41C7-90E5-6B6773AD2509}" type="presParOf" srcId="{A0D8E426-9F27-494C-8C57-B56CFA4EFEB0}" destId="{9CABB036-5155-4D21-9EAD-A87DE5B75086}" srcOrd="2" destOrd="0" presId="urn:microsoft.com/office/officeart/2005/8/layout/vList2"/>
    <dgm:cxn modelId="{E8C0534D-D651-4E91-BA72-853319BB6B5B}" type="presParOf" srcId="{A0D8E426-9F27-494C-8C57-B56CFA4EFEB0}" destId="{0D783B91-84C4-4DE5-824C-49AA70396C5F}" srcOrd="3" destOrd="0" presId="urn:microsoft.com/office/officeart/2005/8/layout/vList2"/>
    <dgm:cxn modelId="{0298BF69-1473-48EE-A81D-474B2E1AC7DD}" type="presParOf" srcId="{A0D8E426-9F27-494C-8C57-B56CFA4EFEB0}" destId="{C2EA1F09-E102-4D7F-B3BA-44FC0AB87AA6}" srcOrd="4" destOrd="0" presId="urn:microsoft.com/office/officeart/2005/8/layout/vList2"/>
    <dgm:cxn modelId="{3BA54CEE-97F3-4096-9B10-3F58BE01EDF0}" type="presParOf" srcId="{A0D8E426-9F27-494C-8C57-B56CFA4EFEB0}" destId="{2586DDB2-F240-43D8-8BEC-B92519D85B1C}" srcOrd="5" destOrd="0" presId="urn:microsoft.com/office/officeart/2005/8/layout/vList2"/>
    <dgm:cxn modelId="{0B96D94A-61DE-4AA5-BEA8-019367DC5D3E}" type="presParOf" srcId="{A0D8E426-9F27-494C-8C57-B56CFA4EFEB0}" destId="{3CBC250D-3712-4D56-A18A-61AA86BBFAF4}" srcOrd="6" destOrd="0" presId="urn:microsoft.com/office/officeart/2005/8/layout/vList2"/>
    <dgm:cxn modelId="{E9306AAC-3336-46EB-B65A-F50396C74229}" type="presParOf" srcId="{A0D8E426-9F27-494C-8C57-B56CFA4EFEB0}" destId="{30A7A87B-BB6A-46E0-B4F4-9A365FF11C80}" srcOrd="7" destOrd="0" presId="urn:microsoft.com/office/officeart/2005/8/layout/vList2"/>
    <dgm:cxn modelId="{C0057921-A936-4A75-8CD8-8DBF87F156B5}" type="presParOf" srcId="{A0D8E426-9F27-494C-8C57-B56CFA4EFEB0}" destId="{69BE4976-473D-493D-959B-6DCE08EF9BE3}" srcOrd="8" destOrd="0" presId="urn:microsoft.com/office/officeart/2005/8/layout/vList2"/>
    <dgm:cxn modelId="{2815DEAD-A9E2-4EF7-A730-E6ACBD38EDED}" type="presParOf" srcId="{A0D8E426-9F27-494C-8C57-B56CFA4EFEB0}" destId="{AC12935F-20F1-4944-8ECD-55C838762AE9}" srcOrd="9" destOrd="0" presId="urn:microsoft.com/office/officeart/2005/8/layout/vList2"/>
    <dgm:cxn modelId="{4312C08D-232E-48C9-AEBC-5C6DCA22E914}" type="presParOf" srcId="{A0D8E426-9F27-494C-8C57-B56CFA4EFEB0}" destId="{3C2407A2-2891-4CB0-8658-2E6515CC1D5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E4FED98-2107-4D5B-BBA3-78727CEAF5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371AC4-6E91-447A-8699-EDAECA817D0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Реализация Программы должна обеспечиваться педагогическими работниками, которые соответствуют квалификационным характеристикам, установленным в Едином квалификационном справочнике должностей руководителей, специалистов и служащих, раздел «Квалификационные характеристики должностей работников образования», утверждённом приказом Министерства здравоохранения и социального развития Российской Федерации  от 26 августа 2010 г. № 761н (зарегистрирован Министерством юстиции Российской Федерации 6 октября 2010 г., регистрационный № 18638).</a:t>
          </a:r>
          <a:endParaRPr lang="ru-RU" dirty="0">
            <a:solidFill>
              <a:schemeClr val="tx1"/>
            </a:solidFill>
          </a:endParaRPr>
        </a:p>
      </dgm:t>
    </dgm:pt>
    <dgm:pt modelId="{95AD14C9-F1C3-4B84-8496-8C59B7B80AC7}" type="parTrans" cxnId="{82F87CDE-9597-497F-9D2F-DAC011BCF321}">
      <dgm:prSet/>
      <dgm:spPr/>
      <dgm:t>
        <a:bodyPr/>
        <a:lstStyle/>
        <a:p>
          <a:endParaRPr lang="ru-RU"/>
        </a:p>
      </dgm:t>
    </dgm:pt>
    <dgm:pt modelId="{D0698CED-3081-4C86-9B4B-25BD0D194334}" type="sibTrans" cxnId="{82F87CDE-9597-497F-9D2F-DAC011BCF321}">
      <dgm:prSet/>
      <dgm:spPr/>
      <dgm:t>
        <a:bodyPr/>
        <a:lstStyle/>
        <a:p>
          <a:endParaRPr lang="ru-RU"/>
        </a:p>
      </dgm:t>
    </dgm:pt>
    <dgm:pt modelId="{D51EA011-BB17-4477-8261-93AFF7B2E1BF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Педагогические работники, реализующие Программу, должны обладать основными компетенциями, необходимыми для создания условий развития детей, обозначенными в п.3.2.5 настоящего Стандарта</a:t>
          </a:r>
          <a:endParaRPr lang="ru-RU" dirty="0">
            <a:solidFill>
              <a:schemeClr val="tx1"/>
            </a:solidFill>
          </a:endParaRPr>
        </a:p>
      </dgm:t>
    </dgm:pt>
    <dgm:pt modelId="{641CD724-9B1D-41DE-921B-9B0754C42092}" type="parTrans" cxnId="{4031BA1F-AC98-4A3A-B62E-04A7744B3669}">
      <dgm:prSet/>
      <dgm:spPr/>
      <dgm:t>
        <a:bodyPr/>
        <a:lstStyle/>
        <a:p>
          <a:endParaRPr lang="ru-RU"/>
        </a:p>
      </dgm:t>
    </dgm:pt>
    <dgm:pt modelId="{3C93A053-8397-4865-ACDA-7FD9AC8416B5}" type="sibTrans" cxnId="{4031BA1F-AC98-4A3A-B62E-04A7744B3669}">
      <dgm:prSet/>
      <dgm:spPr/>
      <dgm:t>
        <a:bodyPr/>
        <a:lstStyle/>
        <a:p>
          <a:endParaRPr lang="ru-RU"/>
        </a:p>
      </dgm:t>
    </dgm:pt>
    <dgm:pt modelId="{2F42C717-5324-4F54-9863-FEBA59289108}" type="pres">
      <dgm:prSet presAssocID="{CE4FED98-2107-4D5B-BBA3-78727CEAF5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DF0473-DAB1-46EA-8191-75ED65D3D97B}" type="pres">
      <dgm:prSet presAssocID="{CC371AC4-6E91-447A-8699-EDAECA817D01}" presName="parentText" presStyleLbl="node1" presStyleIdx="0" presStyleCnt="2" custScaleX="85749" custScaleY="107102" custLinFactY="-9187" custLinFactNeighborX="87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398E3-B847-44E0-8ABA-32A15B2F84C1}" type="pres">
      <dgm:prSet presAssocID="{D0698CED-3081-4C86-9B4B-25BD0D194334}" presName="spacer" presStyleCnt="0"/>
      <dgm:spPr/>
    </dgm:pt>
    <dgm:pt modelId="{85B8F808-84E5-4291-B200-53892B383DA9}" type="pres">
      <dgm:prSet presAssocID="{D51EA011-BB17-4477-8261-93AFF7B2E1BF}" presName="parentText" presStyleLbl="node1" presStyleIdx="1" presStyleCnt="2" custScaleX="75249" custScaleY="65803" custLinFactNeighborX="4375" custLinFactNeighborY="-926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F87CDE-9597-497F-9D2F-DAC011BCF321}" srcId="{CE4FED98-2107-4D5B-BBA3-78727CEAF51A}" destId="{CC371AC4-6E91-447A-8699-EDAECA817D01}" srcOrd="0" destOrd="0" parTransId="{95AD14C9-F1C3-4B84-8496-8C59B7B80AC7}" sibTransId="{D0698CED-3081-4C86-9B4B-25BD0D194334}"/>
    <dgm:cxn modelId="{A5C7CBB6-4786-4683-9387-9A4F689D2AFA}" type="presOf" srcId="{D51EA011-BB17-4477-8261-93AFF7B2E1BF}" destId="{85B8F808-84E5-4291-B200-53892B383DA9}" srcOrd="0" destOrd="0" presId="urn:microsoft.com/office/officeart/2005/8/layout/vList2"/>
    <dgm:cxn modelId="{9ECE8D7B-4968-4986-B7EE-8739D5CDF748}" type="presOf" srcId="{CE4FED98-2107-4D5B-BBA3-78727CEAF51A}" destId="{2F42C717-5324-4F54-9863-FEBA59289108}" srcOrd="0" destOrd="0" presId="urn:microsoft.com/office/officeart/2005/8/layout/vList2"/>
    <dgm:cxn modelId="{4031BA1F-AC98-4A3A-B62E-04A7744B3669}" srcId="{CE4FED98-2107-4D5B-BBA3-78727CEAF51A}" destId="{D51EA011-BB17-4477-8261-93AFF7B2E1BF}" srcOrd="1" destOrd="0" parTransId="{641CD724-9B1D-41DE-921B-9B0754C42092}" sibTransId="{3C93A053-8397-4865-ACDA-7FD9AC8416B5}"/>
    <dgm:cxn modelId="{64165F1C-594A-4EB9-A997-65D3213BEC42}" type="presOf" srcId="{CC371AC4-6E91-447A-8699-EDAECA817D01}" destId="{DEDF0473-DAB1-46EA-8191-75ED65D3D97B}" srcOrd="0" destOrd="0" presId="urn:microsoft.com/office/officeart/2005/8/layout/vList2"/>
    <dgm:cxn modelId="{EE40DE28-040A-45D7-9704-D39820ED1D2F}" type="presParOf" srcId="{2F42C717-5324-4F54-9863-FEBA59289108}" destId="{DEDF0473-DAB1-46EA-8191-75ED65D3D97B}" srcOrd="0" destOrd="0" presId="urn:microsoft.com/office/officeart/2005/8/layout/vList2"/>
    <dgm:cxn modelId="{AEBCBAE4-C48F-46E2-8C40-1DA87FD8866F}" type="presParOf" srcId="{2F42C717-5324-4F54-9863-FEBA59289108}" destId="{A2A398E3-B847-44E0-8ABA-32A15B2F84C1}" srcOrd="1" destOrd="0" presId="urn:microsoft.com/office/officeart/2005/8/layout/vList2"/>
    <dgm:cxn modelId="{9F206566-3AB0-46D1-AC22-D94ABBB431F7}" type="presParOf" srcId="{2F42C717-5324-4F54-9863-FEBA59289108}" destId="{85B8F808-84E5-4291-B200-53892B383DA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20E6EA-3B31-4985-AD9D-36E9394098D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6A5299-53C6-4A15-BD3F-8A18790D77DB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ru-RU" sz="2000" b="1" dirty="0" smtClean="0"/>
            <a:t>Стандарт является основой</a:t>
          </a:r>
          <a:endParaRPr lang="ru-RU" sz="2000" dirty="0"/>
        </a:p>
      </dgm:t>
    </dgm:pt>
    <dgm:pt modelId="{3BDDADA6-7880-4C76-BBC3-E61DF868AC32}" type="parTrans" cxnId="{F2B73971-F2FB-4B15-8A99-8DA45FD28ACA}">
      <dgm:prSet/>
      <dgm:spPr/>
      <dgm:t>
        <a:bodyPr/>
        <a:lstStyle/>
        <a:p>
          <a:endParaRPr lang="ru-RU"/>
        </a:p>
      </dgm:t>
    </dgm:pt>
    <dgm:pt modelId="{53C18C4F-E113-409F-A1D4-BCC0E90C71F0}" type="sibTrans" cxnId="{F2B73971-F2FB-4B15-8A99-8DA45FD28ACA}">
      <dgm:prSet/>
      <dgm:spPr/>
      <dgm:t>
        <a:bodyPr/>
        <a:lstStyle/>
        <a:p>
          <a:endParaRPr lang="ru-RU"/>
        </a:p>
      </dgm:t>
    </dgm:pt>
    <dgm:pt modelId="{895BCEDA-FE4B-444B-9667-210EC67A290A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sz="1400" b="1" dirty="0" smtClean="0"/>
            <a:t>Разработки вариативных </a:t>
          </a:r>
          <a:r>
            <a:rPr lang="ru-RU" sz="1400" b="1" dirty="0" smtClean="0">
              <a:solidFill>
                <a:srgbClr val="FF0000"/>
              </a:solidFill>
            </a:rPr>
            <a:t>примерных образовательных программ дошкольного образования</a:t>
          </a:r>
          <a:r>
            <a:rPr lang="ru-RU" sz="1400" b="1" dirty="0" smtClean="0"/>
            <a:t>;</a:t>
          </a:r>
          <a:endParaRPr lang="ru-RU" sz="1400" dirty="0"/>
        </a:p>
      </dgm:t>
    </dgm:pt>
    <dgm:pt modelId="{7ECC9CBF-AAF4-4A15-8406-52FDB5482603}" type="parTrans" cxnId="{0F8A706E-E337-4505-B4A4-22B2D7AB8933}">
      <dgm:prSet/>
      <dgm:spPr/>
      <dgm:t>
        <a:bodyPr/>
        <a:lstStyle/>
        <a:p>
          <a:endParaRPr lang="ru-RU"/>
        </a:p>
      </dgm:t>
    </dgm:pt>
    <dgm:pt modelId="{6DB0B44C-117A-4B65-A4EA-DBD364A93F64}" type="sibTrans" cxnId="{0F8A706E-E337-4505-B4A4-22B2D7AB8933}">
      <dgm:prSet/>
      <dgm:spPr/>
      <dgm:t>
        <a:bodyPr/>
        <a:lstStyle/>
        <a:p>
          <a:endParaRPr lang="ru-RU"/>
        </a:p>
      </dgm:t>
    </dgm:pt>
    <dgm:pt modelId="{D49FFC8C-48DC-4A2B-AABE-D520A42B5A9B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sz="1400" b="1" dirty="0" smtClean="0"/>
            <a:t>разработки нормативов финансового обеспечения реализации Программы;</a:t>
          </a:r>
          <a:endParaRPr lang="ru-RU" sz="1400" dirty="0"/>
        </a:p>
      </dgm:t>
    </dgm:pt>
    <dgm:pt modelId="{81BA76B4-80F9-4F1D-B287-39C8EEE007A7}" type="parTrans" cxnId="{CA4532C9-564E-48AB-8138-510165FE181A}">
      <dgm:prSet/>
      <dgm:spPr/>
      <dgm:t>
        <a:bodyPr/>
        <a:lstStyle/>
        <a:p>
          <a:endParaRPr lang="ru-RU"/>
        </a:p>
      </dgm:t>
    </dgm:pt>
    <dgm:pt modelId="{B857BE8A-68F7-4EA7-B8E6-9339D7D2AF92}" type="sibTrans" cxnId="{CA4532C9-564E-48AB-8138-510165FE181A}">
      <dgm:prSet/>
      <dgm:spPr/>
      <dgm:t>
        <a:bodyPr/>
        <a:lstStyle/>
        <a:p>
          <a:endParaRPr lang="ru-RU"/>
        </a:p>
      </dgm:t>
    </dgm:pt>
    <dgm:pt modelId="{F41474A0-5D30-48AB-8BE7-8A81E9B404FE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sz="1400" b="1" dirty="0" smtClean="0"/>
            <a:t>объективной оценки соответствия образовательной деятельности Организации требованиям Стандарта к условиям реализации и структуре Программы; </a:t>
          </a:r>
          <a:endParaRPr lang="ru-RU" sz="1400" dirty="0"/>
        </a:p>
      </dgm:t>
    </dgm:pt>
    <dgm:pt modelId="{2CBEAD34-8465-4DBB-B7DD-27F7A9380467}" type="parTrans" cxnId="{B52B7A37-EBE6-41F1-B637-E11A99905425}">
      <dgm:prSet/>
      <dgm:spPr/>
      <dgm:t>
        <a:bodyPr/>
        <a:lstStyle/>
        <a:p>
          <a:endParaRPr lang="ru-RU"/>
        </a:p>
      </dgm:t>
    </dgm:pt>
    <dgm:pt modelId="{C8021DE7-2293-4597-8655-F205004AD17E}" type="sibTrans" cxnId="{B52B7A37-EBE6-41F1-B637-E11A99905425}">
      <dgm:prSet/>
      <dgm:spPr/>
      <dgm:t>
        <a:bodyPr/>
        <a:lstStyle/>
        <a:p>
          <a:endParaRPr lang="ru-RU"/>
        </a:p>
      </dgm:t>
    </dgm:pt>
    <dgm:pt modelId="{4CD6F531-3B07-416A-A92E-A0407202B2B7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sz="1400" b="1" dirty="0" smtClean="0"/>
            <a:t>формирования содержания профессионального образования и дополнительного профессионального образования педагогических работников, а так же проведения их аттестации</a:t>
          </a:r>
          <a:endParaRPr lang="ru-RU" sz="1400" dirty="0"/>
        </a:p>
      </dgm:t>
    </dgm:pt>
    <dgm:pt modelId="{CB31E2D8-6653-4947-B308-A186A4939173}" type="parTrans" cxnId="{5A359399-B7EC-4CA1-8347-47F6EEA5DED0}">
      <dgm:prSet/>
      <dgm:spPr/>
      <dgm:t>
        <a:bodyPr/>
        <a:lstStyle/>
        <a:p>
          <a:endParaRPr lang="ru-RU"/>
        </a:p>
      </dgm:t>
    </dgm:pt>
    <dgm:pt modelId="{C06B0109-ECA6-4BAC-B92F-EDCC47645287}" type="sibTrans" cxnId="{5A359399-B7EC-4CA1-8347-47F6EEA5DED0}">
      <dgm:prSet/>
      <dgm:spPr/>
      <dgm:t>
        <a:bodyPr/>
        <a:lstStyle/>
        <a:p>
          <a:endParaRPr lang="ru-RU"/>
        </a:p>
      </dgm:t>
    </dgm:pt>
    <dgm:pt modelId="{BB933C41-1C75-4872-BACF-01425BADBFDC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sz="1400" b="1" dirty="0" smtClean="0"/>
            <a:t>оказание помощи родителям (законным представителям) в воспитании детей, охране и укреплении их физического и психического здоровья, развитии индивидуальных способностей и необходимой коррекции нарушений их развития.</a:t>
          </a:r>
          <a:endParaRPr lang="ru-RU" sz="1400" dirty="0"/>
        </a:p>
      </dgm:t>
    </dgm:pt>
    <dgm:pt modelId="{88D54075-C724-4B24-BB2D-3E1968FFD0D4}" type="parTrans" cxnId="{78548D02-A6AB-46BA-9774-FF9500AC020B}">
      <dgm:prSet/>
      <dgm:spPr/>
    </dgm:pt>
    <dgm:pt modelId="{45BAA3B4-2137-4CA4-AA0A-763E9C062FB5}" type="sibTrans" cxnId="{78548D02-A6AB-46BA-9774-FF9500AC020B}">
      <dgm:prSet/>
      <dgm:spPr/>
    </dgm:pt>
    <dgm:pt modelId="{BCD40889-A960-4CC2-BB62-BB273DF93AFD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sz="1400" b="1" dirty="0" smtClean="0"/>
            <a:t>Разработки Программы;</a:t>
          </a:r>
          <a:endParaRPr lang="ru-RU" sz="1400" b="1" dirty="0"/>
        </a:p>
      </dgm:t>
    </dgm:pt>
    <dgm:pt modelId="{3032B118-FBA1-4B90-BC48-02FA98FD6736}" type="parTrans" cxnId="{586E99C0-E388-4795-9484-6E5DDE163FD2}">
      <dgm:prSet/>
      <dgm:spPr/>
    </dgm:pt>
    <dgm:pt modelId="{A8710F8A-607B-475B-A358-AB26C59BD071}" type="sibTrans" cxnId="{586E99C0-E388-4795-9484-6E5DDE163FD2}">
      <dgm:prSet/>
      <dgm:spPr/>
    </dgm:pt>
    <dgm:pt modelId="{37BC3FDE-95B0-4D79-AE93-1F3E3D898AB4}" type="pres">
      <dgm:prSet presAssocID="{0D20E6EA-3B31-4985-AD9D-36E9394098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37AE90-9FDC-4A14-B3BB-C6AB46FD64FF}" type="pres">
      <dgm:prSet presAssocID="{3C6A5299-53C6-4A15-BD3F-8A18790D77DB}" presName="linNode" presStyleCnt="0"/>
      <dgm:spPr/>
    </dgm:pt>
    <dgm:pt modelId="{53008388-CB3B-4091-9E5C-A8A9B8BC7197}" type="pres">
      <dgm:prSet presAssocID="{3C6A5299-53C6-4A15-BD3F-8A18790D77DB}" presName="parentText" presStyleLbl="node1" presStyleIdx="0" presStyleCnt="1" custLinFactNeighborX="289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DADAB-26FD-4F07-A7C1-C08580FE33D3}" type="pres">
      <dgm:prSet presAssocID="{3C6A5299-53C6-4A15-BD3F-8A18790D77DB}" presName="descendantText" presStyleLbl="alignAccFollowNode1" presStyleIdx="0" presStyleCnt="1" custScaleY="121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5C0C26-B61C-4D22-99F1-742E6F482A8E}" type="presOf" srcId="{0D20E6EA-3B31-4985-AD9D-36E9394098DC}" destId="{37BC3FDE-95B0-4D79-AE93-1F3E3D898AB4}" srcOrd="0" destOrd="0" presId="urn:microsoft.com/office/officeart/2005/8/layout/vList5"/>
    <dgm:cxn modelId="{CA4532C9-564E-48AB-8138-510165FE181A}" srcId="{3C6A5299-53C6-4A15-BD3F-8A18790D77DB}" destId="{D49FFC8C-48DC-4A2B-AABE-D520A42B5A9B}" srcOrd="2" destOrd="0" parTransId="{81BA76B4-80F9-4F1D-B287-39C8EEE007A7}" sibTransId="{B857BE8A-68F7-4EA7-B8E6-9339D7D2AF92}"/>
    <dgm:cxn modelId="{7E4066E2-0C8D-4F79-AEBD-51F870A1AA42}" type="presOf" srcId="{BB933C41-1C75-4872-BACF-01425BADBFDC}" destId="{AB0DADAB-26FD-4F07-A7C1-C08580FE33D3}" srcOrd="0" destOrd="5" presId="urn:microsoft.com/office/officeart/2005/8/layout/vList5"/>
    <dgm:cxn modelId="{B46F2FFE-68E1-4D85-A29F-973EFF47B8CF}" type="presOf" srcId="{895BCEDA-FE4B-444B-9667-210EC67A290A}" destId="{AB0DADAB-26FD-4F07-A7C1-C08580FE33D3}" srcOrd="0" destOrd="1" presId="urn:microsoft.com/office/officeart/2005/8/layout/vList5"/>
    <dgm:cxn modelId="{AE88D96B-C1BA-43A1-A555-A5E897900290}" type="presOf" srcId="{D49FFC8C-48DC-4A2B-AABE-D520A42B5A9B}" destId="{AB0DADAB-26FD-4F07-A7C1-C08580FE33D3}" srcOrd="0" destOrd="2" presId="urn:microsoft.com/office/officeart/2005/8/layout/vList5"/>
    <dgm:cxn modelId="{B259BCF6-BA9E-4816-9F7F-BC0516BFFF1F}" type="presOf" srcId="{BCD40889-A960-4CC2-BB62-BB273DF93AFD}" destId="{AB0DADAB-26FD-4F07-A7C1-C08580FE33D3}" srcOrd="0" destOrd="0" presId="urn:microsoft.com/office/officeart/2005/8/layout/vList5"/>
    <dgm:cxn modelId="{5A359399-B7EC-4CA1-8347-47F6EEA5DED0}" srcId="{3C6A5299-53C6-4A15-BD3F-8A18790D77DB}" destId="{4CD6F531-3B07-416A-A92E-A0407202B2B7}" srcOrd="4" destOrd="0" parTransId="{CB31E2D8-6653-4947-B308-A186A4939173}" sibTransId="{C06B0109-ECA6-4BAC-B92F-EDCC47645287}"/>
    <dgm:cxn modelId="{F2B73971-F2FB-4B15-8A99-8DA45FD28ACA}" srcId="{0D20E6EA-3B31-4985-AD9D-36E9394098DC}" destId="{3C6A5299-53C6-4A15-BD3F-8A18790D77DB}" srcOrd="0" destOrd="0" parTransId="{3BDDADA6-7880-4C76-BBC3-E61DF868AC32}" sibTransId="{53C18C4F-E113-409F-A1D4-BCC0E90C71F0}"/>
    <dgm:cxn modelId="{B52B7A37-EBE6-41F1-B637-E11A99905425}" srcId="{3C6A5299-53C6-4A15-BD3F-8A18790D77DB}" destId="{F41474A0-5D30-48AB-8BE7-8A81E9B404FE}" srcOrd="3" destOrd="0" parTransId="{2CBEAD34-8465-4DBB-B7DD-27F7A9380467}" sibTransId="{C8021DE7-2293-4597-8655-F205004AD17E}"/>
    <dgm:cxn modelId="{586E99C0-E388-4795-9484-6E5DDE163FD2}" srcId="{3C6A5299-53C6-4A15-BD3F-8A18790D77DB}" destId="{BCD40889-A960-4CC2-BB62-BB273DF93AFD}" srcOrd="0" destOrd="0" parTransId="{3032B118-FBA1-4B90-BC48-02FA98FD6736}" sibTransId="{A8710F8A-607B-475B-A358-AB26C59BD071}"/>
    <dgm:cxn modelId="{0F8A706E-E337-4505-B4A4-22B2D7AB8933}" srcId="{3C6A5299-53C6-4A15-BD3F-8A18790D77DB}" destId="{895BCEDA-FE4B-444B-9667-210EC67A290A}" srcOrd="1" destOrd="0" parTransId="{7ECC9CBF-AAF4-4A15-8406-52FDB5482603}" sibTransId="{6DB0B44C-117A-4B65-A4EA-DBD364A93F64}"/>
    <dgm:cxn modelId="{83716DAB-D761-4D99-A3A2-CFD2D2C82583}" type="presOf" srcId="{3C6A5299-53C6-4A15-BD3F-8A18790D77DB}" destId="{53008388-CB3B-4091-9E5C-A8A9B8BC7197}" srcOrd="0" destOrd="0" presId="urn:microsoft.com/office/officeart/2005/8/layout/vList5"/>
    <dgm:cxn modelId="{7EB32E11-ED1F-4A4F-9B76-001E1F86D213}" type="presOf" srcId="{4CD6F531-3B07-416A-A92E-A0407202B2B7}" destId="{AB0DADAB-26FD-4F07-A7C1-C08580FE33D3}" srcOrd="0" destOrd="4" presId="urn:microsoft.com/office/officeart/2005/8/layout/vList5"/>
    <dgm:cxn modelId="{80D79AC6-F4A5-43C9-AC53-416B611CA451}" type="presOf" srcId="{F41474A0-5D30-48AB-8BE7-8A81E9B404FE}" destId="{AB0DADAB-26FD-4F07-A7C1-C08580FE33D3}" srcOrd="0" destOrd="3" presId="urn:microsoft.com/office/officeart/2005/8/layout/vList5"/>
    <dgm:cxn modelId="{78548D02-A6AB-46BA-9774-FF9500AC020B}" srcId="{3C6A5299-53C6-4A15-BD3F-8A18790D77DB}" destId="{BB933C41-1C75-4872-BACF-01425BADBFDC}" srcOrd="5" destOrd="0" parTransId="{88D54075-C724-4B24-BB2D-3E1968FFD0D4}" sibTransId="{45BAA3B4-2137-4CA4-AA0A-763E9C062FB5}"/>
    <dgm:cxn modelId="{FD6B0F72-7B4B-432D-839B-AD62F0E31E00}" type="presParOf" srcId="{37BC3FDE-95B0-4D79-AE93-1F3E3D898AB4}" destId="{1137AE90-9FDC-4A14-B3BB-C6AB46FD64FF}" srcOrd="0" destOrd="0" presId="urn:microsoft.com/office/officeart/2005/8/layout/vList5"/>
    <dgm:cxn modelId="{379E3FEA-B554-4B7B-91F5-7AB4A5971CA3}" type="presParOf" srcId="{1137AE90-9FDC-4A14-B3BB-C6AB46FD64FF}" destId="{53008388-CB3B-4091-9E5C-A8A9B8BC7197}" srcOrd="0" destOrd="0" presId="urn:microsoft.com/office/officeart/2005/8/layout/vList5"/>
    <dgm:cxn modelId="{424D5C11-691E-4BDB-891F-F7D73C2C47A2}" type="presParOf" srcId="{1137AE90-9FDC-4A14-B3BB-C6AB46FD64FF}" destId="{AB0DADAB-26FD-4F07-A7C1-C08580FE33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2602F8E-5209-403A-9A1F-A49D1AB8AC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D0E898-9B22-4D11-B6A1-D2109AC044D3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 rtl="0"/>
          <a:r>
            <a:rPr lang="ru-RU" sz="2000" b="1" dirty="0" smtClean="0"/>
            <a:t>При организации </a:t>
          </a:r>
          <a:r>
            <a:rPr lang="ru-RU" sz="2000" b="1" dirty="0" smtClean="0">
              <a:solidFill>
                <a:srgbClr val="FF0000"/>
              </a:solidFill>
            </a:rPr>
            <a:t>инклюзивного образования</a:t>
          </a:r>
          <a:r>
            <a:rPr lang="ru-RU" sz="2000" b="1" dirty="0" smtClean="0"/>
            <a:t>: </a:t>
          </a:r>
          <a:endParaRPr lang="ru-RU" sz="2000" dirty="0"/>
        </a:p>
      </dgm:t>
    </dgm:pt>
    <dgm:pt modelId="{2543A923-CFD5-4939-AC3E-DC043E276182}" type="parTrans" cxnId="{76413DCF-6DB9-4964-8F84-38B6AD0E10A8}">
      <dgm:prSet/>
      <dgm:spPr/>
      <dgm:t>
        <a:bodyPr/>
        <a:lstStyle/>
        <a:p>
          <a:endParaRPr lang="ru-RU"/>
        </a:p>
      </dgm:t>
    </dgm:pt>
    <dgm:pt modelId="{5BC5B6D9-61F6-4B14-8701-A9AA0CF0BF0E}" type="sibTrans" cxnId="{76413DCF-6DB9-4964-8F84-38B6AD0E10A8}">
      <dgm:prSet/>
      <dgm:spPr/>
      <dgm:t>
        <a:bodyPr/>
        <a:lstStyle/>
        <a:p>
          <a:endParaRPr lang="ru-RU"/>
        </a:p>
      </dgm:t>
    </dgm:pt>
    <dgm:pt modelId="{70D3E74A-0BBC-496E-98DB-B868992D631C}">
      <dgm:prSet custT="1"/>
      <dgm:spPr/>
      <dgm:t>
        <a:bodyPr/>
        <a:lstStyle/>
        <a:p>
          <a:pPr rtl="0"/>
          <a:r>
            <a:rPr lang="ru-RU" sz="1800" b="1" dirty="0" smtClean="0"/>
            <a:t>при включении в общеобразовательную группу детей с ограниченными возможностям здоровья, в Организации должны быть привлечены дополнительные педагогические работники, имеющие соответствующую квалификацию для работы с данными ограничениями здоровья детей</a:t>
          </a:r>
          <a:endParaRPr lang="ru-RU" sz="1800" dirty="0"/>
        </a:p>
      </dgm:t>
    </dgm:pt>
    <dgm:pt modelId="{4DE89DDB-A4DF-4B25-AE4E-FE9AA11EF861}" type="parTrans" cxnId="{1584221F-E41A-4168-AB33-9928C6F7F868}">
      <dgm:prSet/>
      <dgm:spPr/>
      <dgm:t>
        <a:bodyPr/>
        <a:lstStyle/>
        <a:p>
          <a:endParaRPr lang="ru-RU"/>
        </a:p>
      </dgm:t>
    </dgm:pt>
    <dgm:pt modelId="{E47653BF-951B-4038-BFC4-F1895901C7CC}" type="sibTrans" cxnId="{1584221F-E41A-4168-AB33-9928C6F7F868}">
      <dgm:prSet/>
      <dgm:spPr/>
      <dgm:t>
        <a:bodyPr/>
        <a:lstStyle/>
        <a:p>
          <a:endParaRPr lang="ru-RU"/>
        </a:p>
      </dgm:t>
    </dgm:pt>
    <dgm:pt modelId="{822EFD0B-4CB3-4091-85A6-E6552EACBC48}">
      <dgm:prSet custT="1"/>
      <dgm:spPr/>
      <dgm:t>
        <a:bodyPr/>
        <a:lstStyle/>
        <a:p>
          <a:pPr rtl="0"/>
          <a:r>
            <a:rPr lang="ru-RU" sz="1800" b="1" dirty="0" smtClean="0"/>
            <a:t>при включении в общеобразовательную группу иных категорий детей, имеющих специальные образовательные потребности, в том числе, находящихся в трудной жизненной ситуации , могут </a:t>
          </a:r>
          <a:r>
            <a:rPr lang="ru-RU" sz="1800" b="1" smtClean="0"/>
            <a:t>быть привлечены дополнительные педагогические работники, имеющие соответствующую квалификацию</a:t>
          </a:r>
          <a:endParaRPr lang="ru-RU" sz="1800" dirty="0"/>
        </a:p>
      </dgm:t>
    </dgm:pt>
    <dgm:pt modelId="{79AA741D-40F6-42A1-9D92-4277A98828BD}" type="parTrans" cxnId="{CD8568DA-2E4D-484C-BA9B-8E4DB6871998}">
      <dgm:prSet/>
      <dgm:spPr/>
      <dgm:t>
        <a:bodyPr/>
        <a:lstStyle/>
        <a:p>
          <a:endParaRPr lang="ru-RU"/>
        </a:p>
      </dgm:t>
    </dgm:pt>
    <dgm:pt modelId="{85349FC1-29A8-429F-B9B2-6E6692A5C465}" type="sibTrans" cxnId="{CD8568DA-2E4D-484C-BA9B-8E4DB6871998}">
      <dgm:prSet/>
      <dgm:spPr/>
      <dgm:t>
        <a:bodyPr/>
        <a:lstStyle/>
        <a:p>
          <a:endParaRPr lang="ru-RU"/>
        </a:p>
      </dgm:t>
    </dgm:pt>
    <dgm:pt modelId="{F78776B1-46A3-4447-99EC-A8D548A588BC}">
      <dgm:prSet custT="1"/>
      <dgm:spPr/>
      <dgm:t>
        <a:bodyPr/>
        <a:lstStyle/>
        <a:p>
          <a:pPr rtl="0"/>
          <a:r>
            <a:rPr lang="ru-RU" sz="1800" b="1" dirty="0" smtClean="0"/>
            <a:t>рекомендуется привлекать соответствующих педагогических работников для каждой Группы, в которой организовано инклюзивное образование ;</a:t>
          </a:r>
          <a:endParaRPr lang="ru-RU" sz="1800" dirty="0"/>
        </a:p>
      </dgm:t>
    </dgm:pt>
    <dgm:pt modelId="{16B615CC-E3B8-469E-898B-83C6C81B1C9A}" type="parTrans" cxnId="{AA9B9237-217F-4C71-AD57-BE5089CA8A80}">
      <dgm:prSet/>
      <dgm:spPr/>
      <dgm:t>
        <a:bodyPr/>
        <a:lstStyle/>
        <a:p>
          <a:endParaRPr lang="ru-RU"/>
        </a:p>
      </dgm:t>
    </dgm:pt>
    <dgm:pt modelId="{969BEADD-0099-42AB-8F77-02F481432C79}" type="sibTrans" cxnId="{AA9B9237-217F-4C71-AD57-BE5089CA8A80}">
      <dgm:prSet/>
      <dgm:spPr/>
      <dgm:t>
        <a:bodyPr/>
        <a:lstStyle/>
        <a:p>
          <a:endParaRPr lang="ru-RU"/>
        </a:p>
      </dgm:t>
    </dgm:pt>
    <dgm:pt modelId="{CD59DF91-62C0-49EB-B026-B2DAA632AD99}">
      <dgm:prSet custT="1"/>
      <dgm:spPr/>
      <dgm:t>
        <a:bodyPr/>
        <a:lstStyle/>
        <a:p>
          <a:pPr rtl="0"/>
          <a:r>
            <a:rPr lang="ru-RU" sz="1800" b="1" dirty="0" err="1" smtClean="0"/>
            <a:t>катееегрии</a:t>
          </a:r>
          <a:r>
            <a:rPr lang="ru-RU" sz="1800" b="1" dirty="0" smtClean="0"/>
            <a:t> таких детей и особенности их кадрового сопровождения устанавливаются органами власти субъектов Российской Федерации</a:t>
          </a:r>
          <a:endParaRPr lang="ru-RU" sz="1800" dirty="0"/>
        </a:p>
      </dgm:t>
    </dgm:pt>
    <dgm:pt modelId="{02029CA3-8702-4A34-9C95-F2047FA106B6}" type="sibTrans" cxnId="{237F4BAF-19F2-4E53-94C4-46BF6FFC7723}">
      <dgm:prSet/>
      <dgm:spPr/>
      <dgm:t>
        <a:bodyPr/>
        <a:lstStyle/>
        <a:p>
          <a:endParaRPr lang="ru-RU"/>
        </a:p>
      </dgm:t>
    </dgm:pt>
    <dgm:pt modelId="{549DA233-F4E9-4CD4-BDFC-E428D105F48C}" type="parTrans" cxnId="{237F4BAF-19F2-4E53-94C4-46BF6FFC7723}">
      <dgm:prSet/>
      <dgm:spPr/>
      <dgm:t>
        <a:bodyPr/>
        <a:lstStyle/>
        <a:p>
          <a:endParaRPr lang="ru-RU"/>
        </a:p>
      </dgm:t>
    </dgm:pt>
    <dgm:pt modelId="{B3DE3974-E54B-4807-B2A5-9CFE30B556AA}" type="pres">
      <dgm:prSet presAssocID="{B2602F8E-5209-403A-9A1F-A49D1AB8AC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C69D45-7243-4B63-BCF8-CD177244A7E2}" type="pres">
      <dgm:prSet presAssocID="{B4D0E898-9B22-4D11-B6A1-D2109AC044D3}" presName="parentText" presStyleLbl="node1" presStyleIdx="0" presStyleCnt="1" custScaleY="56812" custLinFactNeighborY="-60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C44D0-9BA2-46DA-9040-AA412D525AB0}" type="pres">
      <dgm:prSet presAssocID="{B4D0E898-9B22-4D11-B6A1-D2109AC044D3}" presName="childText" presStyleLbl="revTx" presStyleIdx="0" presStyleCnt="1" custScaleX="85967" custLinFactNeighborX="5373" custLinFactNeighborY="3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413DCF-6DB9-4964-8F84-38B6AD0E10A8}" srcId="{B2602F8E-5209-403A-9A1F-A49D1AB8AC75}" destId="{B4D0E898-9B22-4D11-B6A1-D2109AC044D3}" srcOrd="0" destOrd="0" parTransId="{2543A923-CFD5-4939-AC3E-DC043E276182}" sibTransId="{5BC5B6D9-61F6-4B14-8701-A9AA0CF0BF0E}"/>
    <dgm:cxn modelId="{FD950B22-41BB-47D3-8E21-A820DA964EE4}" type="presOf" srcId="{70D3E74A-0BBC-496E-98DB-B868992D631C}" destId="{716C44D0-9BA2-46DA-9040-AA412D525AB0}" srcOrd="0" destOrd="0" presId="urn:microsoft.com/office/officeart/2005/8/layout/vList2"/>
    <dgm:cxn modelId="{A252AFD0-2CF9-4E68-8A6F-1DC9355FDF44}" type="presOf" srcId="{822EFD0B-4CB3-4091-85A6-E6552EACBC48}" destId="{716C44D0-9BA2-46DA-9040-AA412D525AB0}" srcOrd="0" destOrd="2" presId="urn:microsoft.com/office/officeart/2005/8/layout/vList2"/>
    <dgm:cxn modelId="{1584221F-E41A-4168-AB33-9928C6F7F868}" srcId="{B4D0E898-9B22-4D11-B6A1-D2109AC044D3}" destId="{70D3E74A-0BBC-496E-98DB-B868992D631C}" srcOrd="0" destOrd="0" parTransId="{4DE89DDB-A4DF-4B25-AE4E-FE9AA11EF861}" sibTransId="{E47653BF-951B-4038-BFC4-F1895901C7CC}"/>
    <dgm:cxn modelId="{AA9B9237-217F-4C71-AD57-BE5089CA8A80}" srcId="{B4D0E898-9B22-4D11-B6A1-D2109AC044D3}" destId="{F78776B1-46A3-4447-99EC-A8D548A588BC}" srcOrd="1" destOrd="0" parTransId="{16B615CC-E3B8-469E-898B-83C6C81B1C9A}" sibTransId="{969BEADD-0099-42AB-8F77-02F481432C79}"/>
    <dgm:cxn modelId="{CD8568DA-2E4D-484C-BA9B-8E4DB6871998}" srcId="{B4D0E898-9B22-4D11-B6A1-D2109AC044D3}" destId="{822EFD0B-4CB3-4091-85A6-E6552EACBC48}" srcOrd="2" destOrd="0" parTransId="{79AA741D-40F6-42A1-9D92-4277A98828BD}" sibTransId="{85349FC1-29A8-429F-B9B2-6E6692A5C465}"/>
    <dgm:cxn modelId="{237F4BAF-19F2-4E53-94C4-46BF6FFC7723}" srcId="{B4D0E898-9B22-4D11-B6A1-D2109AC044D3}" destId="{CD59DF91-62C0-49EB-B026-B2DAA632AD99}" srcOrd="3" destOrd="0" parTransId="{549DA233-F4E9-4CD4-BDFC-E428D105F48C}" sibTransId="{02029CA3-8702-4A34-9C95-F2047FA106B6}"/>
    <dgm:cxn modelId="{5FCAEEB1-1905-4BFF-A45F-B4BCF90EBF4E}" type="presOf" srcId="{CD59DF91-62C0-49EB-B026-B2DAA632AD99}" destId="{716C44D0-9BA2-46DA-9040-AA412D525AB0}" srcOrd="0" destOrd="3" presId="urn:microsoft.com/office/officeart/2005/8/layout/vList2"/>
    <dgm:cxn modelId="{0B4FE4F6-67A7-487B-A7C4-A4D698AC1346}" type="presOf" srcId="{B2602F8E-5209-403A-9A1F-A49D1AB8AC75}" destId="{B3DE3974-E54B-4807-B2A5-9CFE30B556AA}" srcOrd="0" destOrd="0" presId="urn:microsoft.com/office/officeart/2005/8/layout/vList2"/>
    <dgm:cxn modelId="{8733B1F2-B140-40A0-9D75-E6A3FB48B993}" type="presOf" srcId="{B4D0E898-9B22-4D11-B6A1-D2109AC044D3}" destId="{81C69D45-7243-4B63-BCF8-CD177244A7E2}" srcOrd="0" destOrd="0" presId="urn:microsoft.com/office/officeart/2005/8/layout/vList2"/>
    <dgm:cxn modelId="{47C07F43-96B7-41BA-9542-077C8606DA2E}" type="presOf" srcId="{F78776B1-46A3-4447-99EC-A8D548A588BC}" destId="{716C44D0-9BA2-46DA-9040-AA412D525AB0}" srcOrd="0" destOrd="1" presId="urn:microsoft.com/office/officeart/2005/8/layout/vList2"/>
    <dgm:cxn modelId="{DD497B91-72A2-491C-888C-A5E4564BDEFD}" type="presParOf" srcId="{B3DE3974-E54B-4807-B2A5-9CFE30B556AA}" destId="{81C69D45-7243-4B63-BCF8-CD177244A7E2}" srcOrd="0" destOrd="0" presId="urn:microsoft.com/office/officeart/2005/8/layout/vList2"/>
    <dgm:cxn modelId="{816CFA64-5134-4BA1-BBD7-07CDFAAD1D9D}" type="presParOf" srcId="{B3DE3974-E54B-4807-B2A5-9CFE30B556AA}" destId="{716C44D0-9BA2-46DA-9040-AA412D525AB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263EECE-B825-4E33-AC74-A59DEFE808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4C3CBB-F5B8-48F1-B717-99CCC071B85F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ru-RU" b="1" dirty="0" smtClean="0"/>
            <a:t>Требования Стандарта к результатам освоения Программы представлены </a:t>
          </a:r>
        </a:p>
        <a:p>
          <a:pPr rtl="0"/>
          <a:r>
            <a:rPr lang="ru-RU" b="1" u="sng" dirty="0" smtClean="0"/>
            <a:t>в виде целевых ориентиров </a:t>
          </a:r>
          <a:r>
            <a:rPr lang="ru-RU" b="1" dirty="0" smtClean="0"/>
            <a:t>дошкольного образования, которые представляют собой возрастные характеристики возможных достижений ребёнка на этапе завершения уровня дошкольного образования</a:t>
          </a:r>
          <a:endParaRPr lang="ru-RU" dirty="0"/>
        </a:p>
      </dgm:t>
    </dgm:pt>
    <dgm:pt modelId="{60637576-DCED-4A88-BB8F-E6E1C908D2C4}" type="parTrans" cxnId="{88166A59-78B2-44B6-8152-1C85F7BF46E1}">
      <dgm:prSet/>
      <dgm:spPr/>
      <dgm:t>
        <a:bodyPr/>
        <a:lstStyle/>
        <a:p>
          <a:endParaRPr lang="ru-RU"/>
        </a:p>
      </dgm:t>
    </dgm:pt>
    <dgm:pt modelId="{B5570140-3572-4E24-96AA-7C8435B23535}" type="sibTrans" cxnId="{88166A59-78B2-44B6-8152-1C85F7BF46E1}">
      <dgm:prSet/>
      <dgm:spPr/>
      <dgm:t>
        <a:bodyPr/>
        <a:lstStyle/>
        <a:p>
          <a:endParaRPr lang="ru-RU"/>
        </a:p>
      </dgm:t>
    </dgm:pt>
    <dgm:pt modelId="{5C810035-801E-4D9F-AA5B-F328D92D4CF2}" type="pres">
      <dgm:prSet presAssocID="{2263EECE-B825-4E33-AC74-A59DEFE808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883858-880C-45E7-BFFF-EEF35038E262}" type="pres">
      <dgm:prSet presAssocID="{5A4C3CBB-F5B8-48F1-B717-99CCC071B85F}" presName="parentText" presStyleLbl="node1" presStyleIdx="0" presStyleCnt="1" custScaleY="1050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166A59-78B2-44B6-8152-1C85F7BF46E1}" srcId="{2263EECE-B825-4E33-AC74-A59DEFE808B3}" destId="{5A4C3CBB-F5B8-48F1-B717-99CCC071B85F}" srcOrd="0" destOrd="0" parTransId="{60637576-DCED-4A88-BB8F-E6E1C908D2C4}" sibTransId="{B5570140-3572-4E24-96AA-7C8435B23535}"/>
    <dgm:cxn modelId="{850073C1-C421-4598-9BE1-33686A71A278}" type="presOf" srcId="{2263EECE-B825-4E33-AC74-A59DEFE808B3}" destId="{5C810035-801E-4D9F-AA5B-F328D92D4CF2}" srcOrd="0" destOrd="0" presId="urn:microsoft.com/office/officeart/2005/8/layout/vList2"/>
    <dgm:cxn modelId="{A644F119-2A3F-43A9-9522-970DC857DC50}" type="presOf" srcId="{5A4C3CBB-F5B8-48F1-B717-99CCC071B85F}" destId="{0D883858-880C-45E7-BFFF-EEF35038E262}" srcOrd="0" destOrd="0" presId="urn:microsoft.com/office/officeart/2005/8/layout/vList2"/>
    <dgm:cxn modelId="{99001177-5ECE-4366-B496-8A780677554E}" type="presParOf" srcId="{5C810035-801E-4D9F-AA5B-F328D92D4CF2}" destId="{0D883858-880C-45E7-BFFF-EEF35038E2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DE6D7BF-2C81-4034-844F-B820799589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36519A-6013-44A4-85C5-2D9F1F6F60ED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 rtl="0"/>
          <a:r>
            <a:rPr lang="ru-RU" sz="2000" b="1" dirty="0" smtClean="0"/>
            <a:t>Целевые ориентиры</a:t>
          </a:r>
          <a:endParaRPr lang="ru-RU" sz="2000" dirty="0"/>
        </a:p>
      </dgm:t>
    </dgm:pt>
    <dgm:pt modelId="{B2B567B6-4D44-4216-AD86-7528F33C602A}" type="parTrans" cxnId="{E859199C-482D-4DED-845B-FC2F180EDFE1}">
      <dgm:prSet/>
      <dgm:spPr/>
      <dgm:t>
        <a:bodyPr/>
        <a:lstStyle/>
        <a:p>
          <a:endParaRPr lang="ru-RU"/>
        </a:p>
      </dgm:t>
    </dgm:pt>
    <dgm:pt modelId="{1EDB3091-AA8D-4163-B9B2-3EE1DD906BE2}" type="sibTrans" cxnId="{E859199C-482D-4DED-845B-FC2F180EDFE1}">
      <dgm:prSet/>
      <dgm:spPr/>
      <dgm:t>
        <a:bodyPr/>
        <a:lstStyle/>
        <a:p>
          <a:endParaRPr lang="ru-RU"/>
        </a:p>
      </dgm:t>
    </dgm:pt>
    <dgm:pt modelId="{B3A0E567-5162-47FD-87FB-AF6C416EA707}" type="pres">
      <dgm:prSet presAssocID="{6DE6D7BF-2C81-4034-844F-B820799589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E74824-B481-42EC-A518-1F9525A2DF85}" type="pres">
      <dgm:prSet presAssocID="{7436519A-6013-44A4-85C5-2D9F1F6F60ED}" presName="parentText" presStyleLbl="node1" presStyleIdx="0" presStyleCnt="1" custLinFactNeighborX="-4124" custLinFactNeighborY="130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59199C-482D-4DED-845B-FC2F180EDFE1}" srcId="{6DE6D7BF-2C81-4034-844F-B8207995898F}" destId="{7436519A-6013-44A4-85C5-2D9F1F6F60ED}" srcOrd="0" destOrd="0" parTransId="{B2B567B6-4D44-4216-AD86-7528F33C602A}" sibTransId="{1EDB3091-AA8D-4163-B9B2-3EE1DD906BE2}"/>
    <dgm:cxn modelId="{660F2B60-5FA8-45C2-8413-367386BB3A0E}" type="presOf" srcId="{6DE6D7BF-2C81-4034-844F-B8207995898F}" destId="{B3A0E567-5162-47FD-87FB-AF6C416EA707}" srcOrd="0" destOrd="0" presId="urn:microsoft.com/office/officeart/2005/8/layout/vList2"/>
    <dgm:cxn modelId="{45214551-3D93-426F-A58F-F33C04AF60DA}" type="presOf" srcId="{7436519A-6013-44A4-85C5-2D9F1F6F60ED}" destId="{DBE74824-B481-42EC-A518-1F9525A2DF85}" srcOrd="0" destOrd="0" presId="urn:microsoft.com/office/officeart/2005/8/layout/vList2"/>
    <dgm:cxn modelId="{AB98B802-4BCF-4DD3-AE9A-E6875E319B04}" type="presParOf" srcId="{B3A0E567-5162-47FD-87FB-AF6C416EA707}" destId="{DBE74824-B481-42EC-A518-1F9525A2DF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8E27C9F-113A-4418-9569-74F2595264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A36E7E-EABA-4292-9BC4-557452442CDB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ru-RU" sz="1800" b="1" u="sng" dirty="0" smtClean="0"/>
            <a:t>Интегральные характеристики развития личности ребёнка </a:t>
          </a:r>
          <a:r>
            <a:rPr lang="ru-RU" sz="1800" b="1" dirty="0" smtClean="0"/>
            <a:t>являются  необходимыми предпосылками для перехода на следующий уровень начального общего образования, успешной адаптации к условиям жизни в общеобразовательной организации и требованиям образовательной деятельности; степень реального развития  этих характеристик и способности  ребенка их проявлять к моменту перехода на следующий уровень образования может существенно варьировать  у разных детей в силу различий  в  условиях  жизни  и индивидуальных особенностей  развития  конкретного ребенка.</a:t>
          </a:r>
          <a:endParaRPr lang="ru-RU" sz="1800" dirty="0"/>
        </a:p>
      </dgm:t>
    </dgm:pt>
    <dgm:pt modelId="{8474DDFA-8348-4E8E-9A36-ABC122B25CB1}" type="parTrans" cxnId="{1DA5DEF8-D9BB-4137-98AB-4360684DD9C0}">
      <dgm:prSet/>
      <dgm:spPr/>
      <dgm:t>
        <a:bodyPr/>
        <a:lstStyle/>
        <a:p>
          <a:endParaRPr lang="ru-RU"/>
        </a:p>
      </dgm:t>
    </dgm:pt>
    <dgm:pt modelId="{BE11CC4B-7513-4806-B17C-1203EE77B56E}" type="sibTrans" cxnId="{1DA5DEF8-D9BB-4137-98AB-4360684DD9C0}">
      <dgm:prSet/>
      <dgm:spPr/>
      <dgm:t>
        <a:bodyPr/>
        <a:lstStyle/>
        <a:p>
          <a:endParaRPr lang="ru-RU"/>
        </a:p>
      </dgm:t>
    </dgm:pt>
    <dgm:pt modelId="{4C108E66-4F59-4FEB-9ABF-C49FB7EBBC0A}" type="pres">
      <dgm:prSet presAssocID="{D8E27C9F-113A-4418-9569-74F2595264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AAAA03-B891-42E3-B534-7F4263B0E90C}" type="pres">
      <dgm:prSet presAssocID="{B4A36E7E-EABA-4292-9BC4-557452442CDB}" presName="parentText" presStyleLbl="node1" presStyleIdx="0" presStyleCnt="1" custScaleY="122279" custLinFactNeighborY="-17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22E4F9-6290-44EA-BA31-D04B21EB3339}" type="presOf" srcId="{D8E27C9F-113A-4418-9569-74F259526454}" destId="{4C108E66-4F59-4FEB-9ABF-C49FB7EBBC0A}" srcOrd="0" destOrd="0" presId="urn:microsoft.com/office/officeart/2005/8/layout/vList2"/>
    <dgm:cxn modelId="{02ECBF97-8A31-48FE-901A-4B83180A19AB}" type="presOf" srcId="{B4A36E7E-EABA-4292-9BC4-557452442CDB}" destId="{FFAAAA03-B891-42E3-B534-7F4263B0E90C}" srcOrd="0" destOrd="0" presId="urn:microsoft.com/office/officeart/2005/8/layout/vList2"/>
    <dgm:cxn modelId="{1DA5DEF8-D9BB-4137-98AB-4360684DD9C0}" srcId="{D8E27C9F-113A-4418-9569-74F259526454}" destId="{B4A36E7E-EABA-4292-9BC4-557452442CDB}" srcOrd="0" destOrd="0" parTransId="{8474DDFA-8348-4E8E-9A36-ABC122B25CB1}" sibTransId="{BE11CC4B-7513-4806-B17C-1203EE77B56E}"/>
    <dgm:cxn modelId="{4183CCE8-F92B-47EC-9895-DA31CC0B7339}" type="presParOf" srcId="{4C108E66-4F59-4FEB-9ABF-C49FB7EBBC0A}" destId="{FFAAAA03-B891-42E3-B534-7F4263B0E9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81098B6-B2EB-49C8-860A-A5F79F90D3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44ED1F-4DCF-438D-B247-6E47A12964A7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 rtl="0"/>
          <a:r>
            <a:rPr lang="ru-RU" sz="2800" b="1" dirty="0" smtClean="0"/>
            <a:t>«Выживает не самый сильный, </a:t>
          </a:r>
        </a:p>
        <a:p>
          <a:pPr algn="ctr" rtl="0"/>
          <a:r>
            <a:rPr lang="ru-RU" sz="2800" b="1" dirty="0" smtClean="0"/>
            <a:t>и не самый умный, а тот, кто лучше всех откликается на изменения»</a:t>
          </a:r>
          <a:br>
            <a:rPr lang="ru-RU" sz="2800" b="1" dirty="0" smtClean="0"/>
          </a:br>
          <a:r>
            <a:rPr lang="ru-RU" sz="2800" b="1" dirty="0" smtClean="0"/>
            <a:t>(Чарльз Дарвин)</a:t>
          </a:r>
          <a:br>
            <a:rPr lang="ru-RU" sz="2800" b="1" dirty="0" smtClean="0"/>
          </a:br>
          <a:r>
            <a:rPr lang="ru-RU" sz="3000" dirty="0" smtClean="0"/>
            <a:t/>
          </a:r>
          <a:br>
            <a:rPr lang="ru-RU" sz="3000" dirty="0" smtClean="0"/>
          </a:br>
          <a:endParaRPr lang="ru-RU" sz="3000" dirty="0"/>
        </a:p>
      </dgm:t>
    </dgm:pt>
    <dgm:pt modelId="{1B915588-EF9D-456B-AF93-EE66EB610B79}" type="parTrans" cxnId="{049C24F2-5434-4C6F-B375-016A50934683}">
      <dgm:prSet/>
      <dgm:spPr/>
      <dgm:t>
        <a:bodyPr/>
        <a:lstStyle/>
        <a:p>
          <a:endParaRPr lang="ru-RU"/>
        </a:p>
      </dgm:t>
    </dgm:pt>
    <dgm:pt modelId="{463DCB94-11F4-42B8-8721-0179600F5433}" type="sibTrans" cxnId="{049C24F2-5434-4C6F-B375-016A50934683}">
      <dgm:prSet/>
      <dgm:spPr/>
      <dgm:t>
        <a:bodyPr/>
        <a:lstStyle/>
        <a:p>
          <a:endParaRPr lang="ru-RU"/>
        </a:p>
      </dgm:t>
    </dgm:pt>
    <dgm:pt modelId="{0F26DF84-A39E-4AC7-9C02-888C1511FF0A}" type="pres">
      <dgm:prSet presAssocID="{D81098B6-B2EB-49C8-860A-A5F79F90D3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AAF36C-568E-47DE-B959-DCEB3A4E6D67}" type="pres">
      <dgm:prSet presAssocID="{4744ED1F-4DCF-438D-B247-6E47A12964A7}" presName="parentText" presStyleLbl="node1" presStyleIdx="0" presStyleCnt="1" custLinFactNeighborX="-907" custLinFactNeighborY="367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9C24F2-5434-4C6F-B375-016A50934683}" srcId="{D81098B6-B2EB-49C8-860A-A5F79F90D3C5}" destId="{4744ED1F-4DCF-438D-B247-6E47A12964A7}" srcOrd="0" destOrd="0" parTransId="{1B915588-EF9D-456B-AF93-EE66EB610B79}" sibTransId="{463DCB94-11F4-42B8-8721-0179600F5433}"/>
    <dgm:cxn modelId="{873F3AF7-7A1C-47BC-962D-2424365A62EF}" type="presOf" srcId="{4744ED1F-4DCF-438D-B247-6E47A12964A7}" destId="{40AAF36C-568E-47DE-B959-DCEB3A4E6D67}" srcOrd="0" destOrd="0" presId="urn:microsoft.com/office/officeart/2005/8/layout/vList2"/>
    <dgm:cxn modelId="{5A1819D1-8889-4391-A75F-6656DF3343DD}" type="presOf" srcId="{D81098B6-B2EB-49C8-860A-A5F79F90D3C5}" destId="{0F26DF84-A39E-4AC7-9C02-888C1511FF0A}" srcOrd="0" destOrd="0" presId="urn:microsoft.com/office/officeart/2005/8/layout/vList2"/>
    <dgm:cxn modelId="{9804FC1C-2B4D-45E3-9121-CF7CC35710A1}" type="presParOf" srcId="{0F26DF84-A39E-4AC7-9C02-888C1511FF0A}" destId="{40AAF36C-568E-47DE-B959-DCEB3A4E6D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898BFA-1E29-4CA3-B0FC-3FFC872587F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FDE987-C914-4B18-B752-0ECF2C4DC782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ru-RU" sz="2000" b="1" dirty="0" smtClean="0"/>
            <a:t>Стандарт устанавливает требования:</a:t>
          </a:r>
          <a:endParaRPr lang="ru-RU" sz="2000" dirty="0"/>
        </a:p>
      </dgm:t>
    </dgm:pt>
    <dgm:pt modelId="{62FFB6AD-14A2-4CE8-9A3B-126FA48540DF}" type="parTrans" cxnId="{7BB88B15-7E52-469A-8820-87D42EEC8B5F}">
      <dgm:prSet/>
      <dgm:spPr/>
      <dgm:t>
        <a:bodyPr/>
        <a:lstStyle/>
        <a:p>
          <a:endParaRPr lang="ru-RU"/>
        </a:p>
      </dgm:t>
    </dgm:pt>
    <dgm:pt modelId="{F260661D-EBC9-49CE-9335-92A323FB8A9F}" type="sibTrans" cxnId="{7BB88B15-7E52-469A-8820-87D42EEC8B5F}">
      <dgm:prSet/>
      <dgm:spPr/>
      <dgm:t>
        <a:bodyPr/>
        <a:lstStyle/>
        <a:p>
          <a:endParaRPr lang="ru-RU"/>
        </a:p>
      </dgm:t>
    </dgm:pt>
    <dgm:pt modelId="{E1618205-F830-4BE3-8777-5BA157E912EF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ru-RU" sz="2000" b="1" dirty="0" smtClean="0"/>
            <a:t>к структуре Программы и ее объёму;</a:t>
          </a:r>
          <a:endParaRPr lang="ru-RU" sz="2000" dirty="0"/>
        </a:p>
      </dgm:t>
    </dgm:pt>
    <dgm:pt modelId="{17A724B5-0E2D-4A2F-B693-9ED6F72D4FF5}" type="parTrans" cxnId="{B2520D71-9F97-40DB-9422-547EE57E58E8}">
      <dgm:prSet/>
      <dgm:spPr/>
      <dgm:t>
        <a:bodyPr/>
        <a:lstStyle/>
        <a:p>
          <a:endParaRPr lang="ru-RU"/>
        </a:p>
      </dgm:t>
    </dgm:pt>
    <dgm:pt modelId="{79B3858F-88E4-4E1E-89B6-98EEEF450FFC}" type="sibTrans" cxnId="{B2520D71-9F97-40DB-9422-547EE57E58E8}">
      <dgm:prSet/>
      <dgm:spPr/>
      <dgm:t>
        <a:bodyPr/>
        <a:lstStyle/>
        <a:p>
          <a:endParaRPr lang="ru-RU"/>
        </a:p>
      </dgm:t>
    </dgm:pt>
    <dgm:pt modelId="{335CFD1C-B405-438F-BD87-6EAA80BCCFDA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ru-RU" sz="2000" b="1" dirty="0" smtClean="0"/>
            <a:t>к условиям реализации Программы;</a:t>
          </a:r>
          <a:endParaRPr lang="ru-RU" sz="2000" dirty="0"/>
        </a:p>
      </dgm:t>
    </dgm:pt>
    <dgm:pt modelId="{E11262BC-6C64-4F93-BCAD-5999D972FE01}" type="parTrans" cxnId="{2E2D774F-F958-4752-8AF4-AB06D9FDDD8C}">
      <dgm:prSet/>
      <dgm:spPr/>
      <dgm:t>
        <a:bodyPr/>
        <a:lstStyle/>
        <a:p>
          <a:endParaRPr lang="ru-RU"/>
        </a:p>
      </dgm:t>
    </dgm:pt>
    <dgm:pt modelId="{60C80D6D-BB1C-4294-994C-484FB30B4E07}" type="sibTrans" cxnId="{2E2D774F-F958-4752-8AF4-AB06D9FDDD8C}">
      <dgm:prSet/>
      <dgm:spPr/>
      <dgm:t>
        <a:bodyPr/>
        <a:lstStyle/>
        <a:p>
          <a:endParaRPr lang="ru-RU"/>
        </a:p>
      </dgm:t>
    </dgm:pt>
    <dgm:pt modelId="{9D3D108F-0DDB-4EF1-BF0F-CE9CBFFC8333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ru-RU" sz="2000" b="1" dirty="0" smtClean="0"/>
            <a:t>к результатам освоения Программы.</a:t>
          </a:r>
          <a:endParaRPr lang="ru-RU" sz="2000" dirty="0"/>
        </a:p>
      </dgm:t>
    </dgm:pt>
    <dgm:pt modelId="{B5445C5C-2BAE-42EE-8DEA-F9BF9D4BAEE4}" type="parTrans" cxnId="{4301CADE-C979-4881-8816-0016E3370A53}">
      <dgm:prSet/>
      <dgm:spPr/>
      <dgm:t>
        <a:bodyPr/>
        <a:lstStyle/>
        <a:p>
          <a:endParaRPr lang="ru-RU"/>
        </a:p>
      </dgm:t>
    </dgm:pt>
    <dgm:pt modelId="{13155423-2B99-407F-90B6-672EB9C85D3D}" type="sibTrans" cxnId="{4301CADE-C979-4881-8816-0016E3370A53}">
      <dgm:prSet/>
      <dgm:spPr/>
      <dgm:t>
        <a:bodyPr/>
        <a:lstStyle/>
        <a:p>
          <a:endParaRPr lang="ru-RU"/>
        </a:p>
      </dgm:t>
    </dgm:pt>
    <dgm:pt modelId="{38513D6C-D985-4D9B-AD7D-06A8A03431A7}" type="pres">
      <dgm:prSet presAssocID="{28898BFA-1E29-4CA3-B0FC-3FFC872587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982147-A022-49B4-97E8-0606EE21D597}" type="pres">
      <dgm:prSet presAssocID="{F8FDE987-C914-4B18-B752-0ECF2C4DC782}" presName="linNode" presStyleCnt="0"/>
      <dgm:spPr/>
    </dgm:pt>
    <dgm:pt modelId="{0564564D-1DB6-47A5-8F26-6646C44914AF}" type="pres">
      <dgm:prSet presAssocID="{F8FDE987-C914-4B18-B752-0ECF2C4DC782}" presName="parentText" presStyleLbl="node1" presStyleIdx="0" presStyleCnt="1" custLinFactNeighborX="-2863" custLinFactNeighborY="-43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E5141-2A3B-4F43-83D2-56B688ED0D21}" type="pres">
      <dgm:prSet presAssocID="{F8FDE987-C914-4B18-B752-0ECF2C4DC78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01CADE-C979-4881-8816-0016E3370A53}" srcId="{F8FDE987-C914-4B18-B752-0ECF2C4DC782}" destId="{9D3D108F-0DDB-4EF1-BF0F-CE9CBFFC8333}" srcOrd="2" destOrd="0" parTransId="{B5445C5C-2BAE-42EE-8DEA-F9BF9D4BAEE4}" sibTransId="{13155423-2B99-407F-90B6-672EB9C85D3D}"/>
    <dgm:cxn modelId="{B4B394D0-CACC-46C3-BA47-A06EAF0AAC48}" type="presOf" srcId="{F8FDE987-C914-4B18-B752-0ECF2C4DC782}" destId="{0564564D-1DB6-47A5-8F26-6646C44914AF}" srcOrd="0" destOrd="0" presId="urn:microsoft.com/office/officeart/2005/8/layout/vList5"/>
    <dgm:cxn modelId="{D036B82A-367E-4C52-BA6A-372FA0B5B520}" type="presOf" srcId="{9D3D108F-0DDB-4EF1-BF0F-CE9CBFFC8333}" destId="{4ABE5141-2A3B-4F43-83D2-56B688ED0D21}" srcOrd="0" destOrd="2" presId="urn:microsoft.com/office/officeart/2005/8/layout/vList5"/>
    <dgm:cxn modelId="{B2520D71-9F97-40DB-9422-547EE57E58E8}" srcId="{F8FDE987-C914-4B18-B752-0ECF2C4DC782}" destId="{E1618205-F830-4BE3-8777-5BA157E912EF}" srcOrd="0" destOrd="0" parTransId="{17A724B5-0E2D-4A2F-B693-9ED6F72D4FF5}" sibTransId="{79B3858F-88E4-4E1E-89B6-98EEEF450FFC}"/>
    <dgm:cxn modelId="{7BB88B15-7E52-469A-8820-87D42EEC8B5F}" srcId="{28898BFA-1E29-4CA3-B0FC-3FFC872587FD}" destId="{F8FDE987-C914-4B18-B752-0ECF2C4DC782}" srcOrd="0" destOrd="0" parTransId="{62FFB6AD-14A2-4CE8-9A3B-126FA48540DF}" sibTransId="{F260661D-EBC9-49CE-9335-92A323FB8A9F}"/>
    <dgm:cxn modelId="{CC027825-7288-4BA6-AA5F-BF70B7F45423}" type="presOf" srcId="{335CFD1C-B405-438F-BD87-6EAA80BCCFDA}" destId="{4ABE5141-2A3B-4F43-83D2-56B688ED0D21}" srcOrd="0" destOrd="1" presId="urn:microsoft.com/office/officeart/2005/8/layout/vList5"/>
    <dgm:cxn modelId="{2E2D774F-F958-4752-8AF4-AB06D9FDDD8C}" srcId="{F8FDE987-C914-4B18-B752-0ECF2C4DC782}" destId="{335CFD1C-B405-438F-BD87-6EAA80BCCFDA}" srcOrd="1" destOrd="0" parTransId="{E11262BC-6C64-4F93-BCAD-5999D972FE01}" sibTransId="{60C80D6D-BB1C-4294-994C-484FB30B4E07}"/>
    <dgm:cxn modelId="{768095FD-1F6D-4AEA-A72C-D58D9D0FE94E}" type="presOf" srcId="{28898BFA-1E29-4CA3-B0FC-3FFC872587FD}" destId="{38513D6C-D985-4D9B-AD7D-06A8A03431A7}" srcOrd="0" destOrd="0" presId="urn:microsoft.com/office/officeart/2005/8/layout/vList5"/>
    <dgm:cxn modelId="{C9ECDA70-FE4B-4E4E-B8B9-89882F7333BA}" type="presOf" srcId="{E1618205-F830-4BE3-8777-5BA157E912EF}" destId="{4ABE5141-2A3B-4F43-83D2-56B688ED0D21}" srcOrd="0" destOrd="0" presId="urn:microsoft.com/office/officeart/2005/8/layout/vList5"/>
    <dgm:cxn modelId="{0CDF5B7B-8476-42D0-813F-EBB9C317EA34}" type="presParOf" srcId="{38513D6C-D985-4D9B-AD7D-06A8A03431A7}" destId="{FE982147-A022-49B4-97E8-0606EE21D597}" srcOrd="0" destOrd="0" presId="urn:microsoft.com/office/officeart/2005/8/layout/vList5"/>
    <dgm:cxn modelId="{FB3734ED-BE6C-4F0D-B94B-03056CE07030}" type="presParOf" srcId="{FE982147-A022-49B4-97E8-0606EE21D597}" destId="{0564564D-1DB6-47A5-8F26-6646C44914AF}" srcOrd="0" destOrd="0" presId="urn:microsoft.com/office/officeart/2005/8/layout/vList5"/>
    <dgm:cxn modelId="{EAE50085-48CA-4719-B715-0D3A73387926}" type="presParOf" srcId="{FE982147-A022-49B4-97E8-0606EE21D597}" destId="{4ABE5141-2A3B-4F43-83D2-56B688ED0D2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B5EB2-EEF8-43F0-868A-F9AF5F5E04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597304-3B00-425E-86BA-86066E2BE0CC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 rtl="0"/>
          <a:r>
            <a:rPr lang="ru-RU" sz="2000" b="1" dirty="0" smtClean="0"/>
            <a:t>ПРОГРАММА</a:t>
          </a:r>
          <a:endParaRPr lang="ru-RU" sz="2000" dirty="0"/>
        </a:p>
      </dgm:t>
    </dgm:pt>
    <dgm:pt modelId="{A43D54D9-F8A6-49FB-9C99-69556787C587}" type="parTrans" cxnId="{47551F47-D6F8-4B08-9701-982AE7FEB638}">
      <dgm:prSet/>
      <dgm:spPr/>
      <dgm:t>
        <a:bodyPr/>
        <a:lstStyle/>
        <a:p>
          <a:endParaRPr lang="ru-RU"/>
        </a:p>
      </dgm:t>
    </dgm:pt>
    <dgm:pt modelId="{2364D788-E835-434D-855A-D9554537939D}" type="sibTrans" cxnId="{47551F47-D6F8-4B08-9701-982AE7FEB638}">
      <dgm:prSet/>
      <dgm:spPr/>
      <dgm:t>
        <a:bodyPr/>
        <a:lstStyle/>
        <a:p>
          <a:endParaRPr lang="ru-RU"/>
        </a:p>
      </dgm:t>
    </dgm:pt>
    <dgm:pt modelId="{BADA415D-ABF5-4695-9B63-1B453B9C03FF}">
      <dgm:prSet custT="1"/>
      <dgm:spPr/>
      <dgm:t>
        <a:bodyPr/>
        <a:lstStyle/>
        <a:p>
          <a:pPr rtl="0"/>
          <a:r>
            <a:rPr lang="ru-RU" sz="1800" b="1" dirty="0" smtClean="0"/>
            <a:t>определяет содержание и организацию образовательной деятельности на уровне дошкольного образования. </a:t>
          </a:r>
          <a:endParaRPr lang="ru-RU" sz="1800" dirty="0"/>
        </a:p>
      </dgm:t>
    </dgm:pt>
    <dgm:pt modelId="{1C8B98E5-D7AF-4AF3-80B1-27EA9A776382}" type="parTrans" cxnId="{057D0008-DFE5-4522-8349-554DB1939D9C}">
      <dgm:prSet/>
      <dgm:spPr/>
      <dgm:t>
        <a:bodyPr/>
        <a:lstStyle/>
        <a:p>
          <a:endParaRPr lang="ru-RU"/>
        </a:p>
      </dgm:t>
    </dgm:pt>
    <dgm:pt modelId="{24F2AEC3-4B57-40EB-9D93-1A7033A5D572}" type="sibTrans" cxnId="{057D0008-DFE5-4522-8349-554DB1939D9C}">
      <dgm:prSet/>
      <dgm:spPr/>
      <dgm:t>
        <a:bodyPr/>
        <a:lstStyle/>
        <a:p>
          <a:endParaRPr lang="ru-RU"/>
        </a:p>
      </dgm:t>
    </dgm:pt>
    <dgm:pt modelId="{4F50033E-4DDF-4E6F-9C68-EF6F4B1B87E3}">
      <dgm:prSet custT="1"/>
      <dgm:spPr/>
      <dgm:t>
        <a:bodyPr/>
        <a:lstStyle/>
        <a:p>
          <a:pPr rtl="0"/>
          <a:r>
            <a:rPr lang="ru-RU" sz="1800" b="1" dirty="0" smtClean="0"/>
            <a:t>обеспечивает развитие личности детей дошкольного возраста в различных видах общения и деятельности с учётом их возрастных, индивидуальных и психологических и физиологических особенностей и должна быть направлена на решение задач Стандарта.</a:t>
          </a:r>
          <a:endParaRPr lang="ru-RU" sz="1800" dirty="0"/>
        </a:p>
      </dgm:t>
    </dgm:pt>
    <dgm:pt modelId="{91725682-28A9-4E0D-8CEA-D364B0A1B13F}" type="parTrans" cxnId="{6218A1AF-06A3-4B75-AA66-8505E1378458}">
      <dgm:prSet/>
      <dgm:spPr/>
      <dgm:t>
        <a:bodyPr/>
        <a:lstStyle/>
        <a:p>
          <a:endParaRPr lang="ru-RU"/>
        </a:p>
      </dgm:t>
    </dgm:pt>
    <dgm:pt modelId="{84CD4921-8007-4298-8F02-43F47F53C061}" type="sibTrans" cxnId="{6218A1AF-06A3-4B75-AA66-8505E1378458}">
      <dgm:prSet/>
      <dgm:spPr/>
      <dgm:t>
        <a:bodyPr/>
        <a:lstStyle/>
        <a:p>
          <a:endParaRPr lang="ru-RU"/>
        </a:p>
      </dgm:t>
    </dgm:pt>
    <dgm:pt modelId="{6E4519E6-8441-4CF2-8426-77CD86402382}">
      <dgm:prSet custT="1"/>
      <dgm:spPr/>
      <dgm:t>
        <a:bodyPr/>
        <a:lstStyle/>
        <a:p>
          <a:pPr rtl="0"/>
          <a:r>
            <a:rPr lang="ru-RU" sz="1800" b="1" dirty="0" smtClean="0"/>
            <a:t>формируется как программа психолого-педагогической поддержки позитивной </a:t>
          </a:r>
          <a:r>
            <a:rPr lang="ru-RU" sz="1800" b="1" dirty="0" smtClean="0">
              <a:solidFill>
                <a:srgbClr val="FF0000"/>
              </a:solidFill>
            </a:rPr>
            <a:t>социализации и индивидуализации</a:t>
          </a:r>
          <a:r>
            <a:rPr lang="ru-RU" sz="1800" b="1" dirty="0" smtClean="0"/>
            <a:t>, развития личности детей дошкольного возраста и определяет комплекс основных характеристик дошкольного образования (объём, содержание и планируемые результаты в виде целевых ориентиров дошкольного образования).</a:t>
          </a:r>
          <a:endParaRPr lang="ru-RU" sz="1800" dirty="0"/>
        </a:p>
      </dgm:t>
    </dgm:pt>
    <dgm:pt modelId="{E2D00CEF-99B4-4D6E-A785-74ACF647A433}" type="parTrans" cxnId="{A2E87DC4-C716-450A-AFF9-059BC2DC4BB3}">
      <dgm:prSet/>
      <dgm:spPr/>
      <dgm:t>
        <a:bodyPr/>
        <a:lstStyle/>
        <a:p>
          <a:endParaRPr lang="ru-RU"/>
        </a:p>
      </dgm:t>
    </dgm:pt>
    <dgm:pt modelId="{228FE10E-5845-458B-9C26-722A9B1D8BA0}" type="sibTrans" cxnId="{A2E87DC4-C716-450A-AFF9-059BC2DC4BB3}">
      <dgm:prSet/>
      <dgm:spPr/>
      <dgm:t>
        <a:bodyPr/>
        <a:lstStyle/>
        <a:p>
          <a:endParaRPr lang="ru-RU"/>
        </a:p>
      </dgm:t>
    </dgm:pt>
    <dgm:pt modelId="{C1E5FD8F-FD35-4F20-B57F-81E3D01099AA}" type="pres">
      <dgm:prSet presAssocID="{CB5B5EB2-EEF8-43F0-868A-F9AF5F5E04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748D6E-80D8-49E7-B61A-2C6938E80928}" type="pres">
      <dgm:prSet presAssocID="{E7597304-3B00-425E-86BA-86066E2BE0CC}" presName="parentText" presStyleLbl="node1" presStyleIdx="0" presStyleCnt="1" custScaleY="42541" custLinFactNeighborY="-90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CE4F9-7459-420A-B0FD-D6E698ADCA7F}" type="pres">
      <dgm:prSet presAssocID="{E7597304-3B00-425E-86BA-86066E2BE0C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3F4123-5BC2-4FA5-A726-FD2A1271CC89}" type="presOf" srcId="{CB5B5EB2-EEF8-43F0-868A-F9AF5F5E0464}" destId="{C1E5FD8F-FD35-4F20-B57F-81E3D01099AA}" srcOrd="0" destOrd="0" presId="urn:microsoft.com/office/officeart/2005/8/layout/vList2"/>
    <dgm:cxn modelId="{684DF293-65E1-41BF-8878-F8B5A6030CCA}" type="presOf" srcId="{BADA415D-ABF5-4695-9B63-1B453B9C03FF}" destId="{2E9CE4F9-7459-420A-B0FD-D6E698ADCA7F}" srcOrd="0" destOrd="0" presId="urn:microsoft.com/office/officeart/2005/8/layout/vList2"/>
    <dgm:cxn modelId="{47551F47-D6F8-4B08-9701-982AE7FEB638}" srcId="{CB5B5EB2-EEF8-43F0-868A-F9AF5F5E0464}" destId="{E7597304-3B00-425E-86BA-86066E2BE0CC}" srcOrd="0" destOrd="0" parTransId="{A43D54D9-F8A6-49FB-9C99-69556787C587}" sibTransId="{2364D788-E835-434D-855A-D9554537939D}"/>
    <dgm:cxn modelId="{031A43A9-5CC7-4AF1-8FB7-1C0268D24E57}" type="presOf" srcId="{6E4519E6-8441-4CF2-8426-77CD86402382}" destId="{2E9CE4F9-7459-420A-B0FD-D6E698ADCA7F}" srcOrd="0" destOrd="2" presId="urn:microsoft.com/office/officeart/2005/8/layout/vList2"/>
    <dgm:cxn modelId="{D8AABB23-828F-4D08-9FA6-0908123CB216}" type="presOf" srcId="{E7597304-3B00-425E-86BA-86066E2BE0CC}" destId="{C8748D6E-80D8-49E7-B61A-2C6938E80928}" srcOrd="0" destOrd="0" presId="urn:microsoft.com/office/officeart/2005/8/layout/vList2"/>
    <dgm:cxn modelId="{057D0008-DFE5-4522-8349-554DB1939D9C}" srcId="{E7597304-3B00-425E-86BA-86066E2BE0CC}" destId="{BADA415D-ABF5-4695-9B63-1B453B9C03FF}" srcOrd="0" destOrd="0" parTransId="{1C8B98E5-D7AF-4AF3-80B1-27EA9A776382}" sibTransId="{24F2AEC3-4B57-40EB-9D93-1A7033A5D572}"/>
    <dgm:cxn modelId="{A8FEBE97-E01E-4CC0-B867-0D6B01EACBAA}" type="presOf" srcId="{4F50033E-4DDF-4E6F-9C68-EF6F4B1B87E3}" destId="{2E9CE4F9-7459-420A-B0FD-D6E698ADCA7F}" srcOrd="0" destOrd="1" presId="urn:microsoft.com/office/officeart/2005/8/layout/vList2"/>
    <dgm:cxn modelId="{6218A1AF-06A3-4B75-AA66-8505E1378458}" srcId="{E7597304-3B00-425E-86BA-86066E2BE0CC}" destId="{4F50033E-4DDF-4E6F-9C68-EF6F4B1B87E3}" srcOrd="1" destOrd="0" parTransId="{91725682-28A9-4E0D-8CEA-D364B0A1B13F}" sibTransId="{84CD4921-8007-4298-8F02-43F47F53C061}"/>
    <dgm:cxn modelId="{A2E87DC4-C716-450A-AFF9-059BC2DC4BB3}" srcId="{E7597304-3B00-425E-86BA-86066E2BE0CC}" destId="{6E4519E6-8441-4CF2-8426-77CD86402382}" srcOrd="2" destOrd="0" parTransId="{E2D00CEF-99B4-4D6E-A785-74ACF647A433}" sibTransId="{228FE10E-5845-458B-9C26-722A9B1D8BA0}"/>
    <dgm:cxn modelId="{74264552-1F9D-4A9F-8F6C-AC93D520688F}" type="presParOf" srcId="{C1E5FD8F-FD35-4F20-B57F-81E3D01099AA}" destId="{C8748D6E-80D8-49E7-B61A-2C6938E80928}" srcOrd="0" destOrd="0" presId="urn:microsoft.com/office/officeart/2005/8/layout/vList2"/>
    <dgm:cxn modelId="{4090322C-B993-4D75-AC8D-F2E50B7905F4}" type="presParOf" srcId="{C1E5FD8F-FD35-4F20-B57F-81E3D01099AA}" destId="{2E9CE4F9-7459-420A-B0FD-D6E698ADCA7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5CACCA-199B-43C0-BFE4-0D2204BE7C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E0241B-441C-4CF2-B7A3-5957BC922AD2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ru-RU" sz="1600" b="1" dirty="0" smtClean="0"/>
            <a:t>Программа утверждается Организацией самостоятельно в соответствии с настоящим Стандартом и с учётом Примерных программ  (Закон РФ «Об образовании», ст.12.6)</a:t>
          </a:r>
          <a:endParaRPr lang="ru-RU" sz="1600" dirty="0"/>
        </a:p>
      </dgm:t>
    </dgm:pt>
    <dgm:pt modelId="{FDEFAC8B-1592-43F6-99D5-4DA4C90D1750}" type="parTrans" cxnId="{004F087D-D82E-40E0-8820-5628F099E765}">
      <dgm:prSet/>
      <dgm:spPr/>
      <dgm:t>
        <a:bodyPr/>
        <a:lstStyle/>
        <a:p>
          <a:endParaRPr lang="ru-RU"/>
        </a:p>
      </dgm:t>
    </dgm:pt>
    <dgm:pt modelId="{1365CE55-0F18-4E8C-B5FD-045C594DD1B7}" type="sibTrans" cxnId="{004F087D-D82E-40E0-8820-5628F099E765}">
      <dgm:prSet/>
      <dgm:spPr/>
      <dgm:t>
        <a:bodyPr/>
        <a:lstStyle/>
        <a:p>
          <a:endParaRPr lang="ru-RU"/>
        </a:p>
      </dgm:t>
    </dgm:pt>
    <dgm:pt modelId="{5D72F322-4E9F-41EA-8249-8042EBB12FBD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ru-RU" sz="1600" b="1" dirty="0" smtClean="0"/>
            <a:t>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образовательных, педагогических и организационно-управленческих задач</a:t>
          </a:r>
          <a:endParaRPr lang="ru-RU" sz="1600" dirty="0"/>
        </a:p>
      </dgm:t>
    </dgm:pt>
    <dgm:pt modelId="{078D4D88-7BFB-492D-AA25-6640C1C50AFF}" type="parTrans" cxnId="{6181D0AE-679C-462C-8E47-53ED7C46C111}">
      <dgm:prSet/>
      <dgm:spPr/>
      <dgm:t>
        <a:bodyPr/>
        <a:lstStyle/>
        <a:p>
          <a:endParaRPr lang="ru-RU"/>
        </a:p>
      </dgm:t>
    </dgm:pt>
    <dgm:pt modelId="{D95DD41F-E278-4517-A480-ACC10FEAD069}" type="sibTrans" cxnId="{6181D0AE-679C-462C-8E47-53ED7C46C111}">
      <dgm:prSet/>
      <dgm:spPr/>
      <dgm:t>
        <a:bodyPr/>
        <a:lstStyle/>
        <a:p>
          <a:endParaRPr lang="ru-RU"/>
        </a:p>
      </dgm:t>
    </dgm:pt>
    <dgm:pt modelId="{B59AD612-6DAA-4AE3-BDBC-59DAFA89CFF5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ru-RU" sz="1600" b="1" dirty="0" smtClean="0"/>
            <a:t>Организация может разрабатывать и реализовывать различные Программы для дошкольных образовательных групп с разной продолжительностью пребывания детей в течение суток, в том числе групп кратковременного пребывания детей, полного и продлённого дня, и для групп детей разного возраста от двух месяцев до восьми лет, в том числе разновозрастных групп</a:t>
          </a:r>
          <a:endParaRPr lang="ru-RU" sz="1600" dirty="0"/>
        </a:p>
      </dgm:t>
    </dgm:pt>
    <dgm:pt modelId="{0BCDC0B0-1FF3-440B-BAC5-1A9D67F4D6A3}" type="parTrans" cxnId="{2947AEF9-14E1-437A-BB63-51ECDC0C5156}">
      <dgm:prSet/>
      <dgm:spPr/>
      <dgm:t>
        <a:bodyPr/>
        <a:lstStyle/>
        <a:p>
          <a:endParaRPr lang="ru-RU"/>
        </a:p>
      </dgm:t>
    </dgm:pt>
    <dgm:pt modelId="{8ECF4D33-AE85-4AC1-8568-0111C8EB39CB}" type="sibTrans" cxnId="{2947AEF9-14E1-437A-BB63-51ECDC0C5156}">
      <dgm:prSet/>
      <dgm:spPr/>
      <dgm:t>
        <a:bodyPr/>
        <a:lstStyle/>
        <a:p>
          <a:endParaRPr lang="ru-RU"/>
        </a:p>
      </dgm:t>
    </dgm:pt>
    <dgm:pt modelId="{821CF451-C966-42C7-A189-BB3A56277DA9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ru-RU" sz="1600" b="1" dirty="0" smtClean="0"/>
            <a:t>Группы в одной Организации могут действовать на основе различных Программ</a:t>
          </a:r>
          <a:endParaRPr lang="ru-RU" sz="1600" dirty="0"/>
        </a:p>
      </dgm:t>
    </dgm:pt>
    <dgm:pt modelId="{EAAFF71F-6F54-4063-810A-0A53E9296F78}" type="parTrans" cxnId="{81B3F50E-D65F-4547-8199-16D575EB384D}">
      <dgm:prSet/>
      <dgm:spPr/>
      <dgm:t>
        <a:bodyPr/>
        <a:lstStyle/>
        <a:p>
          <a:endParaRPr lang="ru-RU"/>
        </a:p>
      </dgm:t>
    </dgm:pt>
    <dgm:pt modelId="{56A19581-A56D-4A89-94CC-E1292FAC8116}" type="sibTrans" cxnId="{81B3F50E-D65F-4547-8199-16D575EB384D}">
      <dgm:prSet/>
      <dgm:spPr/>
      <dgm:t>
        <a:bodyPr/>
        <a:lstStyle/>
        <a:p>
          <a:endParaRPr lang="ru-RU"/>
        </a:p>
      </dgm:t>
    </dgm:pt>
    <dgm:pt modelId="{B5BCE538-BE7A-462C-9C43-DF82F0E9343F}" type="pres">
      <dgm:prSet presAssocID="{065CACCA-199B-43C0-BFE4-0D2204BE7C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843666-1ADB-4015-B8FA-1677353F7505}" type="pres">
      <dgm:prSet presAssocID="{CFE0241B-441C-4CF2-B7A3-5957BC922AD2}" presName="parentText" presStyleLbl="node1" presStyleIdx="0" presStyleCnt="4" custScaleY="77870" custLinFactY="-3115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01D54-DD50-4860-B2F0-EC65FAFA0CC2}" type="pres">
      <dgm:prSet presAssocID="{1365CE55-0F18-4E8C-B5FD-045C594DD1B7}" presName="spacer" presStyleCnt="0"/>
      <dgm:spPr/>
    </dgm:pt>
    <dgm:pt modelId="{19BD53BD-D8BE-4170-9DE8-D404CF30D95B}" type="pres">
      <dgm:prSet presAssocID="{5D72F322-4E9F-41EA-8249-8042EBB12FBD}" presName="parentText" presStyleLbl="node1" presStyleIdx="1" presStyleCnt="4" custScaleY="88508" custLinFactY="-224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BB00F-7F31-44DF-932E-90B1386221CD}" type="pres">
      <dgm:prSet presAssocID="{D95DD41F-E278-4517-A480-ACC10FEAD069}" presName="spacer" presStyleCnt="0"/>
      <dgm:spPr/>
    </dgm:pt>
    <dgm:pt modelId="{A79C133E-58A2-4CE7-9D73-BBAA88BF166C}" type="pres">
      <dgm:prSet presAssocID="{B59AD612-6DAA-4AE3-BDBC-59DAFA89CFF5}" presName="parentText" presStyleLbl="node1" presStyleIdx="2" presStyleCnt="4" custScaleY="91806" custLinFactY="-138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0D1CD-5EF4-4804-B775-3018A412120E}" type="pres">
      <dgm:prSet presAssocID="{8ECF4D33-AE85-4AC1-8568-0111C8EB39CB}" presName="spacer" presStyleCnt="0"/>
      <dgm:spPr/>
    </dgm:pt>
    <dgm:pt modelId="{8D449D6A-BE47-4D85-9137-9A139AE52A8C}" type="pres">
      <dgm:prSet presAssocID="{821CF451-C966-42C7-A189-BB3A56277DA9}" presName="parentText" presStyleLbl="node1" presStyleIdx="3" presStyleCnt="4" custScaleY="34813" custLinFactY="-111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799E7E-F85B-4354-9F24-E1BDEF3E85C9}" type="presOf" srcId="{CFE0241B-441C-4CF2-B7A3-5957BC922AD2}" destId="{E5843666-1ADB-4015-B8FA-1677353F7505}" srcOrd="0" destOrd="0" presId="urn:microsoft.com/office/officeart/2005/8/layout/vList2"/>
    <dgm:cxn modelId="{004F087D-D82E-40E0-8820-5628F099E765}" srcId="{065CACCA-199B-43C0-BFE4-0D2204BE7CEE}" destId="{CFE0241B-441C-4CF2-B7A3-5957BC922AD2}" srcOrd="0" destOrd="0" parTransId="{FDEFAC8B-1592-43F6-99D5-4DA4C90D1750}" sibTransId="{1365CE55-0F18-4E8C-B5FD-045C594DD1B7}"/>
    <dgm:cxn modelId="{2947AEF9-14E1-437A-BB63-51ECDC0C5156}" srcId="{065CACCA-199B-43C0-BFE4-0D2204BE7CEE}" destId="{B59AD612-6DAA-4AE3-BDBC-59DAFA89CFF5}" srcOrd="2" destOrd="0" parTransId="{0BCDC0B0-1FF3-440B-BAC5-1A9D67F4D6A3}" sibTransId="{8ECF4D33-AE85-4AC1-8568-0111C8EB39CB}"/>
    <dgm:cxn modelId="{137D1F69-A5A9-4326-A971-42A7408FD235}" type="presOf" srcId="{065CACCA-199B-43C0-BFE4-0D2204BE7CEE}" destId="{B5BCE538-BE7A-462C-9C43-DF82F0E9343F}" srcOrd="0" destOrd="0" presId="urn:microsoft.com/office/officeart/2005/8/layout/vList2"/>
    <dgm:cxn modelId="{7606679B-5D9A-4D04-BA94-1C964ECF974E}" type="presOf" srcId="{5D72F322-4E9F-41EA-8249-8042EBB12FBD}" destId="{19BD53BD-D8BE-4170-9DE8-D404CF30D95B}" srcOrd="0" destOrd="0" presId="urn:microsoft.com/office/officeart/2005/8/layout/vList2"/>
    <dgm:cxn modelId="{6181D0AE-679C-462C-8E47-53ED7C46C111}" srcId="{065CACCA-199B-43C0-BFE4-0D2204BE7CEE}" destId="{5D72F322-4E9F-41EA-8249-8042EBB12FBD}" srcOrd="1" destOrd="0" parTransId="{078D4D88-7BFB-492D-AA25-6640C1C50AFF}" sibTransId="{D95DD41F-E278-4517-A480-ACC10FEAD069}"/>
    <dgm:cxn modelId="{5E601391-58C8-45FD-BAE4-86DF16A02A7A}" type="presOf" srcId="{821CF451-C966-42C7-A189-BB3A56277DA9}" destId="{8D449D6A-BE47-4D85-9137-9A139AE52A8C}" srcOrd="0" destOrd="0" presId="urn:microsoft.com/office/officeart/2005/8/layout/vList2"/>
    <dgm:cxn modelId="{81B3F50E-D65F-4547-8199-16D575EB384D}" srcId="{065CACCA-199B-43C0-BFE4-0D2204BE7CEE}" destId="{821CF451-C966-42C7-A189-BB3A56277DA9}" srcOrd="3" destOrd="0" parTransId="{EAAFF71F-6F54-4063-810A-0A53E9296F78}" sibTransId="{56A19581-A56D-4A89-94CC-E1292FAC8116}"/>
    <dgm:cxn modelId="{EC6CB593-9BB2-4199-834A-F5F07EA1F14F}" type="presOf" srcId="{B59AD612-6DAA-4AE3-BDBC-59DAFA89CFF5}" destId="{A79C133E-58A2-4CE7-9D73-BBAA88BF166C}" srcOrd="0" destOrd="0" presId="urn:microsoft.com/office/officeart/2005/8/layout/vList2"/>
    <dgm:cxn modelId="{58C9B550-9212-4CE3-B2D0-19C3D987A51F}" type="presParOf" srcId="{B5BCE538-BE7A-462C-9C43-DF82F0E9343F}" destId="{E5843666-1ADB-4015-B8FA-1677353F7505}" srcOrd="0" destOrd="0" presId="urn:microsoft.com/office/officeart/2005/8/layout/vList2"/>
    <dgm:cxn modelId="{7AE6B647-BD69-4992-A452-932DCCAB63B2}" type="presParOf" srcId="{B5BCE538-BE7A-462C-9C43-DF82F0E9343F}" destId="{C0401D54-DD50-4860-B2F0-EC65FAFA0CC2}" srcOrd="1" destOrd="0" presId="urn:microsoft.com/office/officeart/2005/8/layout/vList2"/>
    <dgm:cxn modelId="{9FFF2EFE-3625-42AC-9751-7166965D410B}" type="presParOf" srcId="{B5BCE538-BE7A-462C-9C43-DF82F0E9343F}" destId="{19BD53BD-D8BE-4170-9DE8-D404CF30D95B}" srcOrd="2" destOrd="0" presId="urn:microsoft.com/office/officeart/2005/8/layout/vList2"/>
    <dgm:cxn modelId="{92BB40D6-2F85-415A-8A99-331C81D8EEFF}" type="presParOf" srcId="{B5BCE538-BE7A-462C-9C43-DF82F0E9343F}" destId="{DD9BB00F-7F31-44DF-932E-90B1386221CD}" srcOrd="3" destOrd="0" presId="urn:microsoft.com/office/officeart/2005/8/layout/vList2"/>
    <dgm:cxn modelId="{DC1C8771-3C8A-4C7D-9966-A0A67566D39A}" type="presParOf" srcId="{B5BCE538-BE7A-462C-9C43-DF82F0E9343F}" destId="{A79C133E-58A2-4CE7-9D73-BBAA88BF166C}" srcOrd="4" destOrd="0" presId="urn:microsoft.com/office/officeart/2005/8/layout/vList2"/>
    <dgm:cxn modelId="{6BB97571-D56D-416C-8777-709872623D62}" type="presParOf" srcId="{B5BCE538-BE7A-462C-9C43-DF82F0E9343F}" destId="{BFC0D1CD-5EF4-4804-B775-3018A412120E}" srcOrd="5" destOrd="0" presId="urn:microsoft.com/office/officeart/2005/8/layout/vList2"/>
    <dgm:cxn modelId="{9695D7B1-D9DD-4F66-AB8C-7CDFA0D5F0FC}" type="presParOf" srcId="{B5BCE538-BE7A-462C-9C43-DF82F0E9343F}" destId="{8D449D6A-BE47-4D85-9137-9A139AE52A8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34D3DD-45B1-4B67-96BA-ABA036FD48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8EE75C-25C3-4B65-A2AB-799240E46E06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 rtl="0"/>
          <a:r>
            <a:rPr lang="ru-RU" sz="1600" b="1" dirty="0" smtClean="0"/>
            <a:t>Содержание Программы включает в себя следующие </a:t>
          </a:r>
        </a:p>
        <a:p>
          <a:pPr algn="ctr" rtl="0"/>
          <a:r>
            <a:rPr lang="ru-RU" sz="1600" b="1" dirty="0" smtClean="0"/>
            <a:t>образовательные области</a:t>
          </a:r>
          <a:br>
            <a:rPr lang="ru-RU" sz="1600" b="1" dirty="0" smtClean="0"/>
          </a:br>
          <a:r>
            <a:rPr lang="ru-RU" sz="1600" b="1" dirty="0" smtClean="0"/>
            <a:t>(образовательная область – структурная единица содержания образования, представляющая определенное направление развития и образования детей)</a:t>
          </a:r>
          <a:br>
            <a:rPr lang="ru-RU" sz="1600" b="1" dirty="0" smtClean="0"/>
          </a:br>
          <a:endParaRPr lang="ru-RU" sz="1600" b="1" dirty="0" smtClean="0"/>
        </a:p>
        <a:p>
          <a:pPr algn="l" rtl="0"/>
          <a:r>
            <a:rPr lang="ru-RU" sz="1400" b="1" u="sng" dirty="0" smtClean="0"/>
            <a:t>ФГОС - </a:t>
          </a:r>
          <a:r>
            <a:rPr lang="ru-RU" sz="1400" b="1" dirty="0" smtClean="0"/>
            <a:t/>
          </a:r>
          <a:br>
            <a:rPr lang="ru-RU" sz="1400" b="1" dirty="0" smtClean="0"/>
          </a:br>
          <a:r>
            <a:rPr lang="ru-RU" sz="1400" b="1" dirty="0" smtClean="0"/>
            <a:t>1. социально - коммуникативное развитие;</a:t>
          </a:r>
          <a:br>
            <a:rPr lang="ru-RU" sz="1400" b="1" dirty="0" smtClean="0"/>
          </a:br>
          <a:r>
            <a:rPr lang="ru-RU" sz="1400" b="1" dirty="0" smtClean="0"/>
            <a:t>2. познавательное развитие;</a:t>
          </a:r>
          <a:br>
            <a:rPr lang="ru-RU" sz="1400" b="1" dirty="0" smtClean="0"/>
          </a:br>
          <a:r>
            <a:rPr lang="ru-RU" sz="1400" b="1" dirty="0" smtClean="0"/>
            <a:t>3. речевое развитие;</a:t>
          </a:r>
          <a:br>
            <a:rPr lang="ru-RU" sz="1400" b="1" dirty="0" smtClean="0"/>
          </a:br>
          <a:r>
            <a:rPr lang="ru-RU" sz="1400" b="1" dirty="0" smtClean="0"/>
            <a:t>4. художественно - эстетическое развитие;</a:t>
          </a:r>
          <a:br>
            <a:rPr lang="ru-RU" sz="1400" b="1" dirty="0" smtClean="0"/>
          </a:br>
          <a:r>
            <a:rPr lang="ru-RU" sz="1400" b="1" dirty="0" smtClean="0"/>
            <a:t>5. физическое развитие. </a:t>
          </a:r>
          <a:br>
            <a:rPr lang="ru-RU" sz="1400" b="1" dirty="0" smtClean="0"/>
          </a:br>
          <a:r>
            <a:rPr lang="ru-RU" sz="1400" b="1" dirty="0" smtClean="0"/>
            <a:t/>
          </a:r>
          <a:br>
            <a:rPr lang="ru-RU" sz="1400" b="1" dirty="0" smtClean="0"/>
          </a:br>
          <a:r>
            <a:rPr lang="ru-RU" sz="1400" b="1" u="sng" dirty="0" smtClean="0"/>
            <a:t>ФГТ – </a:t>
          </a:r>
          <a:r>
            <a:rPr lang="ru-RU" sz="1400" b="1" dirty="0" smtClean="0"/>
            <a:t/>
          </a:r>
          <a:br>
            <a:rPr lang="ru-RU" sz="1400" b="1" dirty="0" smtClean="0"/>
          </a:br>
          <a:r>
            <a:rPr lang="ru-RU" sz="1400" b="1" dirty="0" smtClean="0"/>
            <a:t>1. «Физическая культура» </a:t>
          </a:r>
          <a:br>
            <a:rPr lang="ru-RU" sz="1400" b="1" dirty="0" smtClean="0"/>
          </a:br>
          <a:r>
            <a:rPr lang="ru-RU" sz="1400" b="1" dirty="0" smtClean="0"/>
            <a:t>2. «Здоровье»</a:t>
          </a:r>
          <a:br>
            <a:rPr lang="ru-RU" sz="1400" b="1" dirty="0" smtClean="0"/>
          </a:br>
          <a:r>
            <a:rPr lang="ru-RU" sz="1400" b="1" dirty="0" smtClean="0"/>
            <a:t>3. «Социализация»</a:t>
          </a:r>
          <a:br>
            <a:rPr lang="ru-RU" sz="1400" b="1" dirty="0" smtClean="0"/>
          </a:br>
          <a:r>
            <a:rPr lang="ru-RU" sz="1400" b="1" dirty="0" smtClean="0"/>
            <a:t>4. «Труд»</a:t>
          </a:r>
          <a:br>
            <a:rPr lang="ru-RU" sz="1400" b="1" dirty="0" smtClean="0"/>
          </a:br>
          <a:r>
            <a:rPr lang="ru-RU" sz="1400" b="1" dirty="0" smtClean="0"/>
            <a:t>5. «Безопасность»</a:t>
          </a:r>
          <a:br>
            <a:rPr lang="ru-RU" sz="1400" b="1" dirty="0" smtClean="0"/>
          </a:br>
          <a:r>
            <a:rPr lang="ru-RU" sz="1400" b="1" dirty="0" smtClean="0"/>
            <a:t>6. «Познание» </a:t>
          </a:r>
          <a:br>
            <a:rPr lang="ru-RU" sz="1400" b="1" dirty="0" smtClean="0"/>
          </a:br>
          <a:r>
            <a:rPr lang="ru-RU" sz="1400" b="1" dirty="0" smtClean="0"/>
            <a:t>7. «Коммуникация» </a:t>
          </a:r>
          <a:br>
            <a:rPr lang="ru-RU" sz="1400" b="1" dirty="0" smtClean="0"/>
          </a:br>
          <a:r>
            <a:rPr lang="ru-RU" sz="1400" b="1" dirty="0" smtClean="0"/>
            <a:t>8. «Чтение художественной литературы»</a:t>
          </a:r>
          <a:br>
            <a:rPr lang="ru-RU" sz="1400" b="1" dirty="0" smtClean="0"/>
          </a:br>
          <a:r>
            <a:rPr lang="ru-RU" sz="1400" b="1" dirty="0" smtClean="0"/>
            <a:t>9. «Художественное творчество» </a:t>
          </a:r>
          <a:br>
            <a:rPr lang="ru-RU" sz="1400" b="1" dirty="0" smtClean="0"/>
          </a:br>
          <a:r>
            <a:rPr lang="ru-RU" sz="1400" b="1" dirty="0" smtClean="0"/>
            <a:t>10. «Музыка»</a:t>
          </a:r>
          <a:endParaRPr lang="ru-RU" sz="1400" dirty="0"/>
        </a:p>
      </dgm:t>
    </dgm:pt>
    <dgm:pt modelId="{06EC32DC-7302-4346-B14A-CB681D91AAFC}" type="parTrans" cxnId="{9498FB04-4442-4379-8AD3-E76EF88ECB59}">
      <dgm:prSet/>
      <dgm:spPr/>
      <dgm:t>
        <a:bodyPr/>
        <a:lstStyle/>
        <a:p>
          <a:endParaRPr lang="ru-RU"/>
        </a:p>
      </dgm:t>
    </dgm:pt>
    <dgm:pt modelId="{C56E6EB9-6518-4AA5-B57E-80F748F40205}" type="sibTrans" cxnId="{9498FB04-4442-4379-8AD3-E76EF88ECB59}">
      <dgm:prSet/>
      <dgm:spPr/>
      <dgm:t>
        <a:bodyPr/>
        <a:lstStyle/>
        <a:p>
          <a:endParaRPr lang="ru-RU"/>
        </a:p>
      </dgm:t>
    </dgm:pt>
    <dgm:pt modelId="{5EF275B9-9416-4B45-BCD6-95B339DC3D0F}" type="pres">
      <dgm:prSet presAssocID="{0C34D3DD-45B1-4B67-96BA-ABA036FD48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140834-9F85-44E2-8AC5-B13F79520798}" type="pres">
      <dgm:prSet presAssocID="{708EE75C-25C3-4B65-A2AB-799240E46E06}" presName="parentText" presStyleLbl="node1" presStyleIdx="0" presStyleCnt="1" custLinFactNeighborX="-987" custLinFactNeighborY="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1E58A5-97AB-496C-BEDF-896C814F6EB0}" type="presOf" srcId="{0C34D3DD-45B1-4B67-96BA-ABA036FD4818}" destId="{5EF275B9-9416-4B45-BCD6-95B339DC3D0F}" srcOrd="0" destOrd="0" presId="urn:microsoft.com/office/officeart/2005/8/layout/vList2"/>
    <dgm:cxn modelId="{46B4EDEA-DA92-49B4-A802-15442888DAFD}" type="presOf" srcId="{708EE75C-25C3-4B65-A2AB-799240E46E06}" destId="{99140834-9F85-44E2-8AC5-B13F79520798}" srcOrd="0" destOrd="0" presId="urn:microsoft.com/office/officeart/2005/8/layout/vList2"/>
    <dgm:cxn modelId="{9498FB04-4442-4379-8AD3-E76EF88ECB59}" srcId="{0C34D3DD-45B1-4B67-96BA-ABA036FD4818}" destId="{708EE75C-25C3-4B65-A2AB-799240E46E06}" srcOrd="0" destOrd="0" parTransId="{06EC32DC-7302-4346-B14A-CB681D91AAFC}" sibTransId="{C56E6EB9-6518-4AA5-B57E-80F748F40205}"/>
    <dgm:cxn modelId="{099FA61F-A252-4579-B08F-BA81F02428A4}" type="presParOf" srcId="{5EF275B9-9416-4B45-BCD6-95B339DC3D0F}" destId="{99140834-9F85-44E2-8AC5-B13F795207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C7670D-0678-4783-8A8F-67FDF626F43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0666FD-F619-435D-BFD2-DE46730F0018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1. Пояснительная записка:</a:t>
          </a:r>
          <a:endParaRPr lang="ru-RU" sz="1600" dirty="0" smtClean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200" dirty="0"/>
        </a:p>
      </dgm:t>
    </dgm:pt>
    <dgm:pt modelId="{428E70B3-124B-4227-8292-A81CED7F616B}" type="parTrans" cxnId="{45124402-F892-499F-B01B-EE17C28DA7F6}">
      <dgm:prSet/>
      <dgm:spPr/>
      <dgm:t>
        <a:bodyPr/>
        <a:lstStyle/>
        <a:p>
          <a:endParaRPr lang="ru-RU"/>
        </a:p>
      </dgm:t>
    </dgm:pt>
    <dgm:pt modelId="{5F1B7440-25B3-4A14-8EF2-86D3671CD081}" type="sibTrans" cxnId="{45124402-F892-499F-B01B-EE17C28DA7F6}">
      <dgm:prSet/>
      <dgm:spPr/>
      <dgm:t>
        <a:bodyPr/>
        <a:lstStyle/>
        <a:p>
          <a:endParaRPr lang="ru-RU"/>
        </a:p>
      </dgm:t>
    </dgm:pt>
    <dgm:pt modelId="{6D711B17-8F16-4CC2-8CEE-E0DD0C71069A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marL="57150" indent="0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1" dirty="0" smtClean="0"/>
            <a:t>цели и задачи реализации Программы;</a:t>
          </a:r>
          <a:endParaRPr lang="ru-RU" sz="900" dirty="0"/>
        </a:p>
      </dgm:t>
    </dgm:pt>
    <dgm:pt modelId="{AA65AC35-462B-4747-81EB-5C9C19A99149}" type="parTrans" cxnId="{3EF06FF9-FA5C-41C3-BBDF-B5EFDA48A1D1}">
      <dgm:prSet/>
      <dgm:spPr/>
      <dgm:t>
        <a:bodyPr/>
        <a:lstStyle/>
        <a:p>
          <a:endParaRPr lang="ru-RU"/>
        </a:p>
      </dgm:t>
    </dgm:pt>
    <dgm:pt modelId="{44BF788D-9460-4AA2-AF68-BF7FC495A058}" type="sibTrans" cxnId="{3EF06FF9-FA5C-41C3-BBDF-B5EFDA48A1D1}">
      <dgm:prSet/>
      <dgm:spPr/>
      <dgm:t>
        <a:bodyPr/>
        <a:lstStyle/>
        <a:p>
          <a:endParaRPr lang="ru-RU"/>
        </a:p>
      </dgm:t>
    </dgm:pt>
    <dgm:pt modelId="{517A9DF2-8968-4001-8C0F-3D6AEE3C8123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marL="114300" indent="0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/>
        </a:p>
      </dgm:t>
    </dgm:pt>
    <dgm:pt modelId="{122A4AF3-01CF-4438-82CD-E3FC9AE66749}" type="parTrans" cxnId="{EB72D87D-3241-44A7-9961-C204CCC4E23B}">
      <dgm:prSet/>
      <dgm:spPr/>
      <dgm:t>
        <a:bodyPr/>
        <a:lstStyle/>
        <a:p>
          <a:endParaRPr lang="ru-RU"/>
        </a:p>
      </dgm:t>
    </dgm:pt>
    <dgm:pt modelId="{CA6BE834-58F3-4664-A431-14D8E59D7794}" type="sibTrans" cxnId="{EB72D87D-3241-44A7-9961-C204CCC4E23B}">
      <dgm:prSet/>
      <dgm:spPr/>
      <dgm:t>
        <a:bodyPr/>
        <a:lstStyle/>
        <a:p>
          <a:endParaRPr lang="ru-RU"/>
        </a:p>
      </dgm:t>
    </dgm:pt>
    <dgm:pt modelId="{80847D51-0142-4995-B472-608C9665D927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ru-RU" sz="1600" b="1" dirty="0" smtClean="0"/>
            <a:t>2. Планируемые результаты освоения Программы:</a:t>
          </a:r>
          <a:endParaRPr lang="ru-RU" sz="1600" dirty="0"/>
        </a:p>
      </dgm:t>
    </dgm:pt>
    <dgm:pt modelId="{844774FE-84B9-419F-80B7-699F51B30E22}" type="parTrans" cxnId="{40CBF438-27AF-4DC1-9BA5-51A582E312D4}">
      <dgm:prSet/>
      <dgm:spPr/>
      <dgm:t>
        <a:bodyPr/>
        <a:lstStyle/>
        <a:p>
          <a:endParaRPr lang="ru-RU"/>
        </a:p>
      </dgm:t>
    </dgm:pt>
    <dgm:pt modelId="{E97FAFF0-4EFD-4DBA-BF64-F32D3B3180DB}" type="sibTrans" cxnId="{40CBF438-27AF-4DC1-9BA5-51A582E312D4}">
      <dgm:prSet/>
      <dgm:spPr/>
      <dgm:t>
        <a:bodyPr/>
        <a:lstStyle/>
        <a:p>
          <a:endParaRPr lang="ru-RU"/>
        </a:p>
      </dgm:t>
    </dgm:pt>
    <dgm:pt modelId="{56A9C5B5-CD64-46F2-B125-EF19BEC3AB7A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sz="1400" b="1" dirty="0" smtClean="0"/>
            <a:t>конкретизируют требования Стандарта к целевым ориентирам в обязательной части и части, формируемой участниками образовательных отношений, с учетом возрастных возможностей и индивидуальных различий детей, а также особенностей развития детей с ограниченными возможностями здоровья и детей-инвалидов.</a:t>
          </a:r>
          <a:endParaRPr lang="ru-RU" sz="1400" dirty="0"/>
        </a:p>
      </dgm:t>
    </dgm:pt>
    <dgm:pt modelId="{5A17F9B2-368F-4930-91D2-A3E550DF4B67}" type="parTrans" cxnId="{D0C19B2F-C3FF-4FA9-B659-159766FBBD9B}">
      <dgm:prSet/>
      <dgm:spPr/>
      <dgm:t>
        <a:bodyPr/>
        <a:lstStyle/>
        <a:p>
          <a:endParaRPr lang="ru-RU"/>
        </a:p>
      </dgm:t>
    </dgm:pt>
    <dgm:pt modelId="{8CE3BC15-7D82-4F84-B469-FBF3D517F5B2}" type="sibTrans" cxnId="{D0C19B2F-C3FF-4FA9-B659-159766FBBD9B}">
      <dgm:prSet/>
      <dgm:spPr/>
      <dgm:t>
        <a:bodyPr/>
        <a:lstStyle/>
        <a:p>
          <a:endParaRPr lang="ru-RU"/>
        </a:p>
      </dgm:t>
    </dgm:pt>
    <dgm:pt modelId="{B96C7D07-6DDA-4643-9DCD-A6F7A87C3D7F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принципы и подходы к формированию Программы;</a:t>
          </a:r>
          <a:endParaRPr lang="ru-RU" sz="1400" dirty="0"/>
        </a:p>
      </dgm:t>
    </dgm:pt>
    <dgm:pt modelId="{30B3B7BA-447C-48E4-AF6F-DFBE9F1F7D7A}" type="parTrans" cxnId="{4CF794D7-9EC4-43C3-ABC2-389F3DE8119F}">
      <dgm:prSet/>
      <dgm:spPr/>
    </dgm:pt>
    <dgm:pt modelId="{3B256F60-43D2-402A-ACBF-CF60D95B211F}" type="sibTrans" cxnId="{4CF794D7-9EC4-43C3-ABC2-389F3DE8119F}">
      <dgm:prSet/>
      <dgm:spPr/>
    </dgm:pt>
    <dgm:pt modelId="{972F8354-915D-451B-B111-F51BC3A23A15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 значимые для разработки и реализации Программы характеристики </a:t>
          </a:r>
          <a:endParaRPr lang="ru-RU" sz="1400" dirty="0"/>
        </a:p>
      </dgm:t>
    </dgm:pt>
    <dgm:pt modelId="{856E1EB0-2A9A-4E23-90BA-52291645ACB0}" type="parTrans" cxnId="{6AD3E3D2-2C83-48A5-854B-61ED9B10F381}">
      <dgm:prSet/>
      <dgm:spPr/>
    </dgm:pt>
    <dgm:pt modelId="{2261BE52-53C2-401B-B688-46E369A50EDB}" type="sibTrans" cxnId="{6AD3E3D2-2C83-48A5-854B-61ED9B10F381}">
      <dgm:prSet/>
      <dgm:spPr/>
    </dgm:pt>
    <dgm:pt modelId="{BD9048C6-4269-4A93-8D89-6C8E8CD996E1}" type="pres">
      <dgm:prSet presAssocID="{9BC7670D-0678-4783-8A8F-67FDF626F4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9B9E09-0491-4303-AC2D-A045EBD5A4DA}" type="pres">
      <dgm:prSet presAssocID="{E00666FD-F619-435D-BFD2-DE46730F0018}" presName="linNode" presStyleCnt="0"/>
      <dgm:spPr/>
    </dgm:pt>
    <dgm:pt modelId="{393433AB-5258-414F-805A-FB0EA6372BD2}" type="pres">
      <dgm:prSet presAssocID="{E00666FD-F619-435D-BFD2-DE46730F0018}" presName="parentText" presStyleLbl="node1" presStyleIdx="0" presStyleCnt="2" custScaleX="78351" custScaleY="38119" custLinFactNeighborX="6080" custLinFactNeighborY="-13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13388-F214-443B-920C-903DFF2E8686}" type="pres">
      <dgm:prSet presAssocID="{E00666FD-F619-435D-BFD2-DE46730F0018}" presName="descendantText" presStyleLbl="alignAccFollowNode1" presStyleIdx="0" presStyleCnt="2" custScaleY="50869" custLinFactNeighborX="16198" custLinFactNeighborY="-3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0EE0E-BDA7-416F-B454-648CEAA53F76}" type="pres">
      <dgm:prSet presAssocID="{5F1B7440-25B3-4A14-8EF2-86D3671CD081}" presName="sp" presStyleCnt="0"/>
      <dgm:spPr/>
    </dgm:pt>
    <dgm:pt modelId="{5CEE8B96-D7C7-4B39-8858-5A337A7EAAA7}" type="pres">
      <dgm:prSet presAssocID="{80847D51-0142-4995-B472-608C9665D927}" presName="linNode" presStyleCnt="0"/>
      <dgm:spPr/>
    </dgm:pt>
    <dgm:pt modelId="{23450E1E-9E85-45B1-A6F8-EAFC733F585B}" type="pres">
      <dgm:prSet presAssocID="{80847D51-0142-4995-B472-608C9665D927}" presName="parentText" presStyleLbl="node1" presStyleIdx="1" presStyleCnt="2" custScaleX="78382" custScaleY="37364" custLinFactNeighborX="6080" custLinFactNeighborY="-71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4585E-2F13-45BC-AADD-2B5E5578DFB5}" type="pres">
      <dgm:prSet presAssocID="{80847D51-0142-4995-B472-608C9665D927}" presName="descendantText" presStyleLbl="alignAccFollowNode1" presStyleIdx="1" presStyleCnt="2" custScaleY="48969" custLinFactNeighborX="16197" custLinFactNeighborY="-8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C19B2F-C3FF-4FA9-B659-159766FBBD9B}" srcId="{80847D51-0142-4995-B472-608C9665D927}" destId="{56A9C5B5-CD64-46F2-B125-EF19BEC3AB7A}" srcOrd="0" destOrd="0" parTransId="{5A17F9B2-368F-4930-91D2-A3E550DF4B67}" sibTransId="{8CE3BC15-7D82-4F84-B469-FBF3D517F5B2}"/>
    <dgm:cxn modelId="{358AD8B6-3412-4A5B-BA9D-05B120979913}" type="presOf" srcId="{972F8354-915D-451B-B111-F51BC3A23A15}" destId="{B8B13388-F214-443B-920C-903DFF2E8686}" srcOrd="0" destOrd="2" presId="urn:microsoft.com/office/officeart/2005/8/layout/vList5"/>
    <dgm:cxn modelId="{B2CE0CCA-3204-484D-A1A7-C991B1A41272}" type="presOf" srcId="{80847D51-0142-4995-B472-608C9665D927}" destId="{23450E1E-9E85-45B1-A6F8-EAFC733F585B}" srcOrd="0" destOrd="0" presId="urn:microsoft.com/office/officeart/2005/8/layout/vList5"/>
    <dgm:cxn modelId="{6AD3E3D2-2C83-48A5-854B-61ED9B10F381}" srcId="{E00666FD-F619-435D-BFD2-DE46730F0018}" destId="{972F8354-915D-451B-B111-F51BC3A23A15}" srcOrd="2" destOrd="0" parTransId="{856E1EB0-2A9A-4E23-90BA-52291645ACB0}" sibTransId="{2261BE52-53C2-401B-B688-46E369A50EDB}"/>
    <dgm:cxn modelId="{7F4EBFC1-0189-46FA-BD94-1AA00FBD8638}" type="presOf" srcId="{517A9DF2-8968-4001-8C0F-3D6AEE3C8123}" destId="{B8B13388-F214-443B-920C-903DFF2E8686}" srcOrd="0" destOrd="3" presId="urn:microsoft.com/office/officeart/2005/8/layout/vList5"/>
    <dgm:cxn modelId="{0422D8A7-1C40-46DE-9E30-4CDB2B0D5D5D}" type="presOf" srcId="{B96C7D07-6DDA-4643-9DCD-A6F7A87C3D7F}" destId="{B8B13388-F214-443B-920C-903DFF2E8686}" srcOrd="0" destOrd="1" presId="urn:microsoft.com/office/officeart/2005/8/layout/vList5"/>
    <dgm:cxn modelId="{4ECF33AD-FF23-4430-A255-A085F04F9EB7}" type="presOf" srcId="{9BC7670D-0678-4783-8A8F-67FDF626F43A}" destId="{BD9048C6-4269-4A93-8D89-6C8E8CD996E1}" srcOrd="0" destOrd="0" presId="urn:microsoft.com/office/officeart/2005/8/layout/vList5"/>
    <dgm:cxn modelId="{DDA130F8-97EF-41B8-90DC-9BAA90EE3FAD}" type="presOf" srcId="{56A9C5B5-CD64-46F2-B125-EF19BEC3AB7A}" destId="{4F24585E-2F13-45BC-AADD-2B5E5578DFB5}" srcOrd="0" destOrd="0" presId="urn:microsoft.com/office/officeart/2005/8/layout/vList5"/>
    <dgm:cxn modelId="{3EF06FF9-FA5C-41C3-BBDF-B5EFDA48A1D1}" srcId="{E00666FD-F619-435D-BFD2-DE46730F0018}" destId="{6D711B17-8F16-4CC2-8CEE-E0DD0C71069A}" srcOrd="0" destOrd="0" parTransId="{AA65AC35-462B-4747-81EB-5C9C19A99149}" sibTransId="{44BF788D-9460-4AA2-AF68-BF7FC495A058}"/>
    <dgm:cxn modelId="{45124402-F892-499F-B01B-EE17C28DA7F6}" srcId="{9BC7670D-0678-4783-8A8F-67FDF626F43A}" destId="{E00666FD-F619-435D-BFD2-DE46730F0018}" srcOrd="0" destOrd="0" parTransId="{428E70B3-124B-4227-8292-A81CED7F616B}" sibTransId="{5F1B7440-25B3-4A14-8EF2-86D3671CD081}"/>
    <dgm:cxn modelId="{EB72D87D-3241-44A7-9961-C204CCC4E23B}" srcId="{E00666FD-F619-435D-BFD2-DE46730F0018}" destId="{517A9DF2-8968-4001-8C0F-3D6AEE3C8123}" srcOrd="3" destOrd="0" parTransId="{122A4AF3-01CF-4438-82CD-E3FC9AE66749}" sibTransId="{CA6BE834-58F3-4664-A431-14D8E59D7794}"/>
    <dgm:cxn modelId="{8CEE281A-B768-458C-BFB6-7B1D2BECB97D}" type="presOf" srcId="{E00666FD-F619-435D-BFD2-DE46730F0018}" destId="{393433AB-5258-414F-805A-FB0EA6372BD2}" srcOrd="0" destOrd="0" presId="urn:microsoft.com/office/officeart/2005/8/layout/vList5"/>
    <dgm:cxn modelId="{70B413A5-C243-4CE8-B9DB-6049FC499F35}" type="presOf" srcId="{6D711B17-8F16-4CC2-8CEE-E0DD0C71069A}" destId="{B8B13388-F214-443B-920C-903DFF2E8686}" srcOrd="0" destOrd="0" presId="urn:microsoft.com/office/officeart/2005/8/layout/vList5"/>
    <dgm:cxn modelId="{40CBF438-27AF-4DC1-9BA5-51A582E312D4}" srcId="{9BC7670D-0678-4783-8A8F-67FDF626F43A}" destId="{80847D51-0142-4995-B472-608C9665D927}" srcOrd="1" destOrd="0" parTransId="{844774FE-84B9-419F-80B7-699F51B30E22}" sibTransId="{E97FAFF0-4EFD-4DBA-BF64-F32D3B3180DB}"/>
    <dgm:cxn modelId="{4CF794D7-9EC4-43C3-ABC2-389F3DE8119F}" srcId="{E00666FD-F619-435D-BFD2-DE46730F0018}" destId="{B96C7D07-6DDA-4643-9DCD-A6F7A87C3D7F}" srcOrd="1" destOrd="0" parTransId="{30B3B7BA-447C-48E4-AF6F-DFBE9F1F7D7A}" sibTransId="{3B256F60-43D2-402A-ACBF-CF60D95B211F}"/>
    <dgm:cxn modelId="{390AAB53-1DE3-49EF-BEF5-EB01E19730A5}" type="presParOf" srcId="{BD9048C6-4269-4A93-8D89-6C8E8CD996E1}" destId="{9F9B9E09-0491-4303-AC2D-A045EBD5A4DA}" srcOrd="0" destOrd="0" presId="urn:microsoft.com/office/officeart/2005/8/layout/vList5"/>
    <dgm:cxn modelId="{1BDC876B-2A5C-41A1-ADFF-0327BA31FDF5}" type="presParOf" srcId="{9F9B9E09-0491-4303-AC2D-A045EBD5A4DA}" destId="{393433AB-5258-414F-805A-FB0EA6372BD2}" srcOrd="0" destOrd="0" presId="urn:microsoft.com/office/officeart/2005/8/layout/vList5"/>
    <dgm:cxn modelId="{BAD6316F-0017-4DE3-838A-918A714537E3}" type="presParOf" srcId="{9F9B9E09-0491-4303-AC2D-A045EBD5A4DA}" destId="{B8B13388-F214-443B-920C-903DFF2E8686}" srcOrd="1" destOrd="0" presId="urn:microsoft.com/office/officeart/2005/8/layout/vList5"/>
    <dgm:cxn modelId="{6F4552BF-5911-4FEF-B2C9-D101FBF2B5C6}" type="presParOf" srcId="{BD9048C6-4269-4A93-8D89-6C8E8CD996E1}" destId="{16D0EE0E-BDA7-416F-B454-648CEAA53F76}" srcOrd="1" destOrd="0" presId="urn:microsoft.com/office/officeart/2005/8/layout/vList5"/>
    <dgm:cxn modelId="{2FC6135D-4858-4F49-AA7D-7C8D65370E22}" type="presParOf" srcId="{BD9048C6-4269-4A93-8D89-6C8E8CD996E1}" destId="{5CEE8B96-D7C7-4B39-8858-5A337A7EAAA7}" srcOrd="2" destOrd="0" presId="urn:microsoft.com/office/officeart/2005/8/layout/vList5"/>
    <dgm:cxn modelId="{2E443D4F-72C3-44B8-812A-A170DA3E5FCF}" type="presParOf" srcId="{5CEE8B96-D7C7-4B39-8858-5A337A7EAAA7}" destId="{23450E1E-9E85-45B1-A6F8-EAFC733F585B}" srcOrd="0" destOrd="0" presId="urn:microsoft.com/office/officeart/2005/8/layout/vList5"/>
    <dgm:cxn modelId="{2DCB79B3-B816-4390-99A6-ED95D0F5844D}" type="presParOf" srcId="{5CEE8B96-D7C7-4B39-8858-5A337A7EAAA7}" destId="{4F24585E-2F13-45BC-AADD-2B5E5578DF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19734E-95F0-4941-A22C-0D71EFA0D5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9802CD-5026-43E9-B802-CBEE5D41EFCF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ru-RU" sz="1600" b="1" dirty="0" smtClean="0"/>
            <a:t>а) описание образовательной деятельности по пяти образовательным областям с учётом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содержания;</a:t>
          </a:r>
          <a:endParaRPr lang="ru-RU" sz="1600" dirty="0"/>
        </a:p>
      </dgm:t>
    </dgm:pt>
    <dgm:pt modelId="{E4B62391-4D77-4FC5-8ECD-FFFCCA475DA9}" type="parTrans" cxnId="{E6ABDE8E-1016-4EB2-A9A2-30EDA36F0941}">
      <dgm:prSet/>
      <dgm:spPr/>
      <dgm:t>
        <a:bodyPr/>
        <a:lstStyle/>
        <a:p>
          <a:endParaRPr lang="ru-RU"/>
        </a:p>
      </dgm:t>
    </dgm:pt>
    <dgm:pt modelId="{BC5B5290-D629-4D7B-9758-091C90837707}" type="sibTrans" cxnId="{E6ABDE8E-1016-4EB2-A9A2-30EDA36F0941}">
      <dgm:prSet/>
      <dgm:spPr/>
      <dgm:t>
        <a:bodyPr/>
        <a:lstStyle/>
        <a:p>
          <a:endParaRPr lang="ru-RU"/>
        </a:p>
      </dgm:t>
    </dgm:pt>
    <dgm:pt modelId="{F3585150-C157-4843-B1F2-F839FC50D639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ru-RU" sz="1600" b="1" dirty="0" smtClean="0"/>
            <a:t>б) описание вариативных форм, способов, средств реализации программы с учётом возрастных и индивидуальных особенностей воспитанников, специфики их образовательных потребностей и интересов;</a:t>
          </a:r>
          <a:endParaRPr lang="ru-RU" sz="1600" dirty="0"/>
        </a:p>
      </dgm:t>
    </dgm:pt>
    <dgm:pt modelId="{EB1BD780-AE87-4223-9B22-67C1EA8C33C7}" type="parTrans" cxnId="{70577EA5-3D9E-4035-8D6E-8A0967E5375C}">
      <dgm:prSet/>
      <dgm:spPr/>
      <dgm:t>
        <a:bodyPr/>
        <a:lstStyle/>
        <a:p>
          <a:endParaRPr lang="ru-RU"/>
        </a:p>
      </dgm:t>
    </dgm:pt>
    <dgm:pt modelId="{B7DF12A1-EAAF-44B6-83A6-097C9C1D1A95}" type="sibTrans" cxnId="{70577EA5-3D9E-4035-8D6E-8A0967E5375C}">
      <dgm:prSet/>
      <dgm:spPr/>
      <dgm:t>
        <a:bodyPr/>
        <a:lstStyle/>
        <a:p>
          <a:endParaRPr lang="ru-RU"/>
        </a:p>
      </dgm:t>
    </dgm:pt>
    <dgm:pt modelId="{E8A0A196-7A4C-4487-AD8E-F1E7AE9AD205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ru-RU" sz="1600" b="1" dirty="0" smtClean="0"/>
            <a:t>в) описание образовательной деятельности по коррекции нарушений развития детей в случае, если эта работа предусмотрена Программой</a:t>
          </a:r>
          <a:endParaRPr lang="ru-RU" sz="1600" dirty="0"/>
        </a:p>
      </dgm:t>
    </dgm:pt>
    <dgm:pt modelId="{3FDE0A0E-2590-4301-8761-B6ADE08B598B}" type="parTrans" cxnId="{93D17D7F-A0DA-44EC-B5DD-5983172F9914}">
      <dgm:prSet/>
      <dgm:spPr/>
      <dgm:t>
        <a:bodyPr/>
        <a:lstStyle/>
        <a:p>
          <a:endParaRPr lang="ru-RU"/>
        </a:p>
      </dgm:t>
    </dgm:pt>
    <dgm:pt modelId="{E1A532CF-3FAE-43F9-BC16-7DDDFFC57AAF}" type="sibTrans" cxnId="{93D17D7F-A0DA-44EC-B5DD-5983172F9914}">
      <dgm:prSet/>
      <dgm:spPr/>
      <dgm:t>
        <a:bodyPr/>
        <a:lstStyle/>
        <a:p>
          <a:endParaRPr lang="ru-RU"/>
        </a:p>
      </dgm:t>
    </dgm:pt>
    <dgm:pt modelId="{C7B4EB4C-8DC4-4F01-A44A-D79331053BF1}" type="pres">
      <dgm:prSet presAssocID="{D219734E-95F0-4941-A22C-0D71EFA0D5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02B1EA-9FFB-43C4-989D-9663B3498734}" type="pres">
      <dgm:prSet presAssocID="{D69802CD-5026-43E9-B802-CBEE5D41EFCF}" presName="linNode" presStyleCnt="0"/>
      <dgm:spPr/>
    </dgm:pt>
    <dgm:pt modelId="{CF260BDA-3770-419A-BD1A-AE30688705E7}" type="pres">
      <dgm:prSet presAssocID="{D69802CD-5026-43E9-B802-CBEE5D41EFCF}" presName="parentText" presStyleLbl="node1" presStyleIdx="0" presStyleCnt="3" custScaleX="1998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A6133-601B-4375-BE22-D54404A812D2}" type="pres">
      <dgm:prSet presAssocID="{BC5B5290-D629-4D7B-9758-091C90837707}" presName="sp" presStyleCnt="0"/>
      <dgm:spPr/>
    </dgm:pt>
    <dgm:pt modelId="{3FFA47B7-5BBD-4854-9C62-9F8B056C3768}" type="pres">
      <dgm:prSet presAssocID="{F3585150-C157-4843-B1F2-F839FC50D639}" presName="linNode" presStyleCnt="0"/>
      <dgm:spPr/>
    </dgm:pt>
    <dgm:pt modelId="{FDBB7736-275D-4FB5-8FE6-B59EDDC24ED1}" type="pres">
      <dgm:prSet presAssocID="{F3585150-C157-4843-B1F2-F839FC50D639}" presName="parentText" presStyleLbl="node1" presStyleIdx="1" presStyleCnt="3" custScaleX="1998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11242-3212-4638-92A1-FA934C02C9C9}" type="pres">
      <dgm:prSet presAssocID="{B7DF12A1-EAAF-44B6-83A6-097C9C1D1A95}" presName="sp" presStyleCnt="0"/>
      <dgm:spPr/>
    </dgm:pt>
    <dgm:pt modelId="{BBB37E20-912B-43B9-BB27-E04DC42A360F}" type="pres">
      <dgm:prSet presAssocID="{E8A0A196-7A4C-4487-AD8E-F1E7AE9AD205}" presName="linNode" presStyleCnt="0"/>
      <dgm:spPr/>
    </dgm:pt>
    <dgm:pt modelId="{4B683C4B-B38E-4A3C-8296-A857E8CC7FAC}" type="pres">
      <dgm:prSet presAssocID="{E8A0A196-7A4C-4487-AD8E-F1E7AE9AD205}" presName="parentText" presStyleLbl="node1" presStyleIdx="2" presStyleCnt="3" custScaleX="2010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CCAAAF-1216-48AE-B397-A92AB809D3A3}" type="presOf" srcId="{E8A0A196-7A4C-4487-AD8E-F1E7AE9AD205}" destId="{4B683C4B-B38E-4A3C-8296-A857E8CC7FAC}" srcOrd="0" destOrd="0" presId="urn:microsoft.com/office/officeart/2005/8/layout/vList5"/>
    <dgm:cxn modelId="{A85AE4E7-039D-4CC8-8EA2-53979CC58EF8}" type="presOf" srcId="{D69802CD-5026-43E9-B802-CBEE5D41EFCF}" destId="{CF260BDA-3770-419A-BD1A-AE30688705E7}" srcOrd="0" destOrd="0" presId="urn:microsoft.com/office/officeart/2005/8/layout/vList5"/>
    <dgm:cxn modelId="{70577EA5-3D9E-4035-8D6E-8A0967E5375C}" srcId="{D219734E-95F0-4941-A22C-0D71EFA0D555}" destId="{F3585150-C157-4843-B1F2-F839FC50D639}" srcOrd="1" destOrd="0" parTransId="{EB1BD780-AE87-4223-9B22-67C1EA8C33C7}" sibTransId="{B7DF12A1-EAAF-44B6-83A6-097C9C1D1A95}"/>
    <dgm:cxn modelId="{93D17D7F-A0DA-44EC-B5DD-5983172F9914}" srcId="{D219734E-95F0-4941-A22C-0D71EFA0D555}" destId="{E8A0A196-7A4C-4487-AD8E-F1E7AE9AD205}" srcOrd="2" destOrd="0" parTransId="{3FDE0A0E-2590-4301-8761-B6ADE08B598B}" sibTransId="{E1A532CF-3FAE-43F9-BC16-7DDDFFC57AAF}"/>
    <dgm:cxn modelId="{E6ABDE8E-1016-4EB2-A9A2-30EDA36F0941}" srcId="{D219734E-95F0-4941-A22C-0D71EFA0D555}" destId="{D69802CD-5026-43E9-B802-CBEE5D41EFCF}" srcOrd="0" destOrd="0" parTransId="{E4B62391-4D77-4FC5-8ECD-FFFCCA475DA9}" sibTransId="{BC5B5290-D629-4D7B-9758-091C90837707}"/>
    <dgm:cxn modelId="{3B5BAFAB-66D0-4B20-9109-FE2B864FB418}" type="presOf" srcId="{F3585150-C157-4843-B1F2-F839FC50D639}" destId="{FDBB7736-275D-4FB5-8FE6-B59EDDC24ED1}" srcOrd="0" destOrd="0" presId="urn:microsoft.com/office/officeart/2005/8/layout/vList5"/>
    <dgm:cxn modelId="{A86F5210-1F4C-4D27-84ED-7B1EB59CFF62}" type="presOf" srcId="{D219734E-95F0-4941-A22C-0D71EFA0D555}" destId="{C7B4EB4C-8DC4-4F01-A44A-D79331053BF1}" srcOrd="0" destOrd="0" presId="urn:microsoft.com/office/officeart/2005/8/layout/vList5"/>
    <dgm:cxn modelId="{493344D7-CDBD-4A95-BFB6-A0BB3B459952}" type="presParOf" srcId="{C7B4EB4C-8DC4-4F01-A44A-D79331053BF1}" destId="{0B02B1EA-9FFB-43C4-989D-9663B3498734}" srcOrd="0" destOrd="0" presId="urn:microsoft.com/office/officeart/2005/8/layout/vList5"/>
    <dgm:cxn modelId="{4503EEE8-915A-4939-8F02-16D19735BCB7}" type="presParOf" srcId="{0B02B1EA-9FFB-43C4-989D-9663B3498734}" destId="{CF260BDA-3770-419A-BD1A-AE30688705E7}" srcOrd="0" destOrd="0" presId="urn:microsoft.com/office/officeart/2005/8/layout/vList5"/>
    <dgm:cxn modelId="{1A98D354-EB32-4CB8-8F7C-F6E5CD706447}" type="presParOf" srcId="{C7B4EB4C-8DC4-4F01-A44A-D79331053BF1}" destId="{BB1A6133-601B-4375-BE22-D54404A812D2}" srcOrd="1" destOrd="0" presId="urn:microsoft.com/office/officeart/2005/8/layout/vList5"/>
    <dgm:cxn modelId="{141E0DF6-C4FA-46B8-95FE-5B5630F79DAE}" type="presParOf" srcId="{C7B4EB4C-8DC4-4F01-A44A-D79331053BF1}" destId="{3FFA47B7-5BBD-4854-9C62-9F8B056C3768}" srcOrd="2" destOrd="0" presId="urn:microsoft.com/office/officeart/2005/8/layout/vList5"/>
    <dgm:cxn modelId="{B0A518D9-3E66-4260-96F3-EDF6F9DE542A}" type="presParOf" srcId="{3FFA47B7-5BBD-4854-9C62-9F8B056C3768}" destId="{FDBB7736-275D-4FB5-8FE6-B59EDDC24ED1}" srcOrd="0" destOrd="0" presId="urn:microsoft.com/office/officeart/2005/8/layout/vList5"/>
    <dgm:cxn modelId="{374D88D9-28FB-4E84-BF74-025BF10ECFBB}" type="presParOf" srcId="{C7B4EB4C-8DC4-4F01-A44A-D79331053BF1}" destId="{3A811242-3212-4638-92A1-FA934C02C9C9}" srcOrd="3" destOrd="0" presId="urn:microsoft.com/office/officeart/2005/8/layout/vList5"/>
    <dgm:cxn modelId="{8E6B52CA-8C8D-4494-BFE1-0BD0C0B59AFB}" type="presParOf" srcId="{C7B4EB4C-8DC4-4F01-A44A-D79331053BF1}" destId="{BBB37E20-912B-43B9-BB27-E04DC42A360F}" srcOrd="4" destOrd="0" presId="urn:microsoft.com/office/officeart/2005/8/layout/vList5"/>
    <dgm:cxn modelId="{9E74464D-A3A9-4CCB-B161-933EE397EBA0}" type="presParOf" srcId="{BBB37E20-912B-43B9-BB27-E04DC42A360F}" destId="{4B683C4B-B38E-4A3C-8296-A857E8CC7FA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ACA710-3F42-4FDC-A991-707CFBF2DF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893A77-D15B-4A5D-A910-12B09186582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особенности образовательной деятельности разных видов и </a:t>
          </a:r>
          <a:r>
            <a:rPr lang="ru-RU" sz="2000" b="1" dirty="0" smtClean="0">
              <a:solidFill>
                <a:srgbClr val="FF0000"/>
              </a:solidFill>
            </a:rPr>
            <a:t>культурных практик</a:t>
          </a:r>
          <a:r>
            <a:rPr lang="ru-RU" sz="2000" b="1" dirty="0" smtClean="0">
              <a:solidFill>
                <a:schemeClr val="tx1"/>
              </a:solidFill>
            </a:rPr>
            <a:t>; </a:t>
          </a:r>
          <a:endParaRPr lang="ru-RU" sz="2000" dirty="0">
            <a:solidFill>
              <a:schemeClr val="tx1"/>
            </a:solidFill>
          </a:endParaRPr>
        </a:p>
      </dgm:t>
    </dgm:pt>
    <dgm:pt modelId="{07514691-6913-4D6D-BD90-4329D5B70EA9}" type="parTrans" cxnId="{1C78984C-308F-4F9C-A8CE-2376D50F2A65}">
      <dgm:prSet/>
      <dgm:spPr/>
      <dgm:t>
        <a:bodyPr/>
        <a:lstStyle/>
        <a:p>
          <a:endParaRPr lang="ru-RU"/>
        </a:p>
      </dgm:t>
    </dgm:pt>
    <dgm:pt modelId="{14F0CE57-962E-43CD-A4D2-BB94E49A1016}" type="sibTrans" cxnId="{1C78984C-308F-4F9C-A8CE-2376D50F2A65}">
      <dgm:prSet/>
      <dgm:spPr/>
      <dgm:t>
        <a:bodyPr/>
        <a:lstStyle/>
        <a:p>
          <a:endParaRPr lang="ru-RU"/>
        </a:p>
      </dgm:t>
    </dgm:pt>
    <dgm:pt modelId="{B84A22CA-D542-4B30-95B6-BD8B05F6939F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способы и направления поддержки детской инициативы; </a:t>
          </a:r>
          <a:endParaRPr lang="ru-RU" sz="2000" dirty="0">
            <a:solidFill>
              <a:schemeClr val="tx1"/>
            </a:solidFill>
          </a:endParaRPr>
        </a:p>
      </dgm:t>
    </dgm:pt>
    <dgm:pt modelId="{C12E6289-0533-4CF7-B860-5FE6E5AC8E90}" type="parTrans" cxnId="{113A6456-AB80-46B7-A38A-4D78732CB0BB}">
      <dgm:prSet/>
      <dgm:spPr/>
      <dgm:t>
        <a:bodyPr/>
        <a:lstStyle/>
        <a:p>
          <a:endParaRPr lang="ru-RU"/>
        </a:p>
      </dgm:t>
    </dgm:pt>
    <dgm:pt modelId="{1BE87543-87AA-40E2-A80E-349167A07AFB}" type="sibTrans" cxnId="{113A6456-AB80-46B7-A38A-4D78732CB0BB}">
      <dgm:prSet/>
      <dgm:spPr/>
      <dgm:t>
        <a:bodyPr/>
        <a:lstStyle/>
        <a:p>
          <a:endParaRPr lang="ru-RU"/>
        </a:p>
      </dgm:t>
    </dgm:pt>
    <dgm:pt modelId="{4D1F6A34-385F-44D2-8172-6D919E5D5992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особенности взаимодействия педагогического коллектива с семьями воспитанников; </a:t>
          </a:r>
          <a:endParaRPr lang="ru-RU" sz="2000" dirty="0">
            <a:solidFill>
              <a:schemeClr val="tx1"/>
            </a:solidFill>
          </a:endParaRPr>
        </a:p>
      </dgm:t>
    </dgm:pt>
    <dgm:pt modelId="{496D24C5-CB89-459D-9EA3-BECD9E1A8B91}" type="parTrans" cxnId="{68593AB9-D269-4F5F-A5F0-E4C896B41FEC}">
      <dgm:prSet/>
      <dgm:spPr/>
      <dgm:t>
        <a:bodyPr/>
        <a:lstStyle/>
        <a:p>
          <a:endParaRPr lang="ru-RU"/>
        </a:p>
      </dgm:t>
    </dgm:pt>
    <dgm:pt modelId="{5941980A-09B3-476E-9705-F0DB6426603E}" type="sibTrans" cxnId="{68593AB9-D269-4F5F-A5F0-E4C896B41FEC}">
      <dgm:prSet/>
      <dgm:spPr/>
      <dgm:t>
        <a:bodyPr/>
        <a:lstStyle/>
        <a:p>
          <a:endParaRPr lang="ru-RU"/>
        </a:p>
      </dgm:t>
    </dgm:pt>
    <dgm:pt modelId="{91A950E6-E38E-4D3E-B1F4-CF1FB4A134E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иные характеристики, наиболее существенные с точки зрения авторов Программы</a:t>
          </a:r>
          <a:endParaRPr lang="ru-RU" sz="2000" dirty="0">
            <a:solidFill>
              <a:schemeClr val="tx1"/>
            </a:solidFill>
          </a:endParaRPr>
        </a:p>
      </dgm:t>
    </dgm:pt>
    <dgm:pt modelId="{DC2D23B6-6FFC-493C-BCF7-12F1F9041CBE}" type="parTrans" cxnId="{99AEB2D0-5227-449D-B9B0-3361A574DCAA}">
      <dgm:prSet/>
      <dgm:spPr/>
      <dgm:t>
        <a:bodyPr/>
        <a:lstStyle/>
        <a:p>
          <a:endParaRPr lang="ru-RU"/>
        </a:p>
      </dgm:t>
    </dgm:pt>
    <dgm:pt modelId="{C4DB3561-36A0-4D74-A9A3-BFCE3A953AEA}" type="sibTrans" cxnId="{99AEB2D0-5227-449D-B9B0-3361A574DCAA}">
      <dgm:prSet/>
      <dgm:spPr/>
      <dgm:t>
        <a:bodyPr/>
        <a:lstStyle/>
        <a:p>
          <a:endParaRPr lang="ru-RU"/>
        </a:p>
      </dgm:t>
    </dgm:pt>
    <dgm:pt modelId="{D3D10CB7-F7BE-4CC1-9E49-2C4B5756D8CE}" type="pres">
      <dgm:prSet presAssocID="{65ACA710-3F42-4FDC-A991-707CFBF2DF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CC08C9-2E92-48A8-85DF-D96A9518533B}" type="pres">
      <dgm:prSet presAssocID="{3A893A77-D15B-4A5D-A910-12B09186582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BEA06-1EA1-4327-9F7C-C92E1D9D4112}" type="pres">
      <dgm:prSet presAssocID="{14F0CE57-962E-43CD-A4D2-BB94E49A1016}" presName="spacer" presStyleCnt="0"/>
      <dgm:spPr/>
    </dgm:pt>
    <dgm:pt modelId="{34B6D612-8D7D-4BF3-80CF-2AFE87438140}" type="pres">
      <dgm:prSet presAssocID="{B84A22CA-D542-4B30-95B6-BD8B05F6939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D0956-085B-4109-9AC8-C5018D1FBB53}" type="pres">
      <dgm:prSet presAssocID="{1BE87543-87AA-40E2-A80E-349167A07AFB}" presName="spacer" presStyleCnt="0"/>
      <dgm:spPr/>
    </dgm:pt>
    <dgm:pt modelId="{9632D984-7752-4A6B-8458-FF018FD76B64}" type="pres">
      <dgm:prSet presAssocID="{4D1F6A34-385F-44D2-8172-6D919E5D599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22816-95DD-438C-99B1-9FA37334C6D3}" type="pres">
      <dgm:prSet presAssocID="{5941980A-09B3-476E-9705-F0DB6426603E}" presName="spacer" presStyleCnt="0"/>
      <dgm:spPr/>
    </dgm:pt>
    <dgm:pt modelId="{5A9A096B-80DE-4A53-B5B2-5B5729F918C1}" type="pres">
      <dgm:prSet presAssocID="{91A950E6-E38E-4D3E-B1F4-CF1FB4A134E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ED7969-AC5B-456C-9B69-655CB1946549}" type="presOf" srcId="{3A893A77-D15B-4A5D-A910-12B091865823}" destId="{6CCC08C9-2E92-48A8-85DF-D96A9518533B}" srcOrd="0" destOrd="0" presId="urn:microsoft.com/office/officeart/2005/8/layout/vList2"/>
    <dgm:cxn modelId="{DCF8C58D-131D-4CFC-906E-E446E84E5EC7}" type="presOf" srcId="{65ACA710-3F42-4FDC-A991-707CFBF2DFEC}" destId="{D3D10CB7-F7BE-4CC1-9E49-2C4B5756D8CE}" srcOrd="0" destOrd="0" presId="urn:microsoft.com/office/officeart/2005/8/layout/vList2"/>
    <dgm:cxn modelId="{99AEB2D0-5227-449D-B9B0-3361A574DCAA}" srcId="{65ACA710-3F42-4FDC-A991-707CFBF2DFEC}" destId="{91A950E6-E38E-4D3E-B1F4-CF1FB4A134E0}" srcOrd="3" destOrd="0" parTransId="{DC2D23B6-6FFC-493C-BCF7-12F1F9041CBE}" sibTransId="{C4DB3561-36A0-4D74-A9A3-BFCE3A953AEA}"/>
    <dgm:cxn modelId="{68593AB9-D269-4F5F-A5F0-E4C896B41FEC}" srcId="{65ACA710-3F42-4FDC-A991-707CFBF2DFEC}" destId="{4D1F6A34-385F-44D2-8172-6D919E5D5992}" srcOrd="2" destOrd="0" parTransId="{496D24C5-CB89-459D-9EA3-BECD9E1A8B91}" sibTransId="{5941980A-09B3-476E-9705-F0DB6426603E}"/>
    <dgm:cxn modelId="{113A6456-AB80-46B7-A38A-4D78732CB0BB}" srcId="{65ACA710-3F42-4FDC-A991-707CFBF2DFEC}" destId="{B84A22CA-D542-4B30-95B6-BD8B05F6939F}" srcOrd="1" destOrd="0" parTransId="{C12E6289-0533-4CF7-B860-5FE6E5AC8E90}" sibTransId="{1BE87543-87AA-40E2-A80E-349167A07AFB}"/>
    <dgm:cxn modelId="{A5764DA8-0A0F-4E49-97F7-8AB2949C79D6}" type="presOf" srcId="{91A950E6-E38E-4D3E-B1F4-CF1FB4A134E0}" destId="{5A9A096B-80DE-4A53-B5B2-5B5729F918C1}" srcOrd="0" destOrd="0" presId="urn:microsoft.com/office/officeart/2005/8/layout/vList2"/>
    <dgm:cxn modelId="{1C78984C-308F-4F9C-A8CE-2376D50F2A65}" srcId="{65ACA710-3F42-4FDC-A991-707CFBF2DFEC}" destId="{3A893A77-D15B-4A5D-A910-12B091865823}" srcOrd="0" destOrd="0" parTransId="{07514691-6913-4D6D-BD90-4329D5B70EA9}" sibTransId="{14F0CE57-962E-43CD-A4D2-BB94E49A1016}"/>
    <dgm:cxn modelId="{1AA55DC7-168A-4EB5-84F0-9881EF9EE7CC}" type="presOf" srcId="{B84A22CA-D542-4B30-95B6-BD8B05F6939F}" destId="{34B6D612-8D7D-4BF3-80CF-2AFE87438140}" srcOrd="0" destOrd="0" presId="urn:microsoft.com/office/officeart/2005/8/layout/vList2"/>
    <dgm:cxn modelId="{A987827A-F572-477D-A4DA-722A568E48A3}" type="presOf" srcId="{4D1F6A34-385F-44D2-8172-6D919E5D5992}" destId="{9632D984-7752-4A6B-8458-FF018FD76B64}" srcOrd="0" destOrd="0" presId="urn:microsoft.com/office/officeart/2005/8/layout/vList2"/>
    <dgm:cxn modelId="{61726EA3-2D12-4920-9456-43EFE42C43BD}" type="presParOf" srcId="{D3D10CB7-F7BE-4CC1-9E49-2C4B5756D8CE}" destId="{6CCC08C9-2E92-48A8-85DF-D96A9518533B}" srcOrd="0" destOrd="0" presId="urn:microsoft.com/office/officeart/2005/8/layout/vList2"/>
    <dgm:cxn modelId="{C36CA117-50D3-45DE-8BA3-8BDF86C81EE9}" type="presParOf" srcId="{D3D10CB7-F7BE-4CC1-9E49-2C4B5756D8CE}" destId="{7A8BEA06-1EA1-4327-9F7C-C92E1D9D4112}" srcOrd="1" destOrd="0" presId="urn:microsoft.com/office/officeart/2005/8/layout/vList2"/>
    <dgm:cxn modelId="{17A489DD-491C-4DD3-A279-00AB596BA940}" type="presParOf" srcId="{D3D10CB7-F7BE-4CC1-9E49-2C4B5756D8CE}" destId="{34B6D612-8D7D-4BF3-80CF-2AFE87438140}" srcOrd="2" destOrd="0" presId="urn:microsoft.com/office/officeart/2005/8/layout/vList2"/>
    <dgm:cxn modelId="{52A8AFE1-D802-4E35-9EA5-BE68236E335F}" type="presParOf" srcId="{D3D10CB7-F7BE-4CC1-9E49-2C4B5756D8CE}" destId="{0D8D0956-085B-4109-9AC8-C5018D1FBB53}" srcOrd="3" destOrd="0" presId="urn:microsoft.com/office/officeart/2005/8/layout/vList2"/>
    <dgm:cxn modelId="{44D090E9-1E80-44DC-A78B-49DB20E524ED}" type="presParOf" srcId="{D3D10CB7-F7BE-4CC1-9E49-2C4B5756D8CE}" destId="{9632D984-7752-4A6B-8458-FF018FD76B64}" srcOrd="4" destOrd="0" presId="urn:microsoft.com/office/officeart/2005/8/layout/vList2"/>
    <dgm:cxn modelId="{16927EE7-6402-404D-937F-EEA091952CF4}" type="presParOf" srcId="{D3D10CB7-F7BE-4CC1-9E49-2C4B5756D8CE}" destId="{99F22816-95DD-438C-99B1-9FA37334C6D3}" srcOrd="5" destOrd="0" presId="urn:microsoft.com/office/officeart/2005/8/layout/vList2"/>
    <dgm:cxn modelId="{9B711AD2-04FB-4E7F-AD06-0C4BD8592404}" type="presParOf" srcId="{D3D10CB7-F7BE-4CC1-9E49-2C4B5756D8CE}" destId="{5A9A096B-80DE-4A53-B5B2-5B5729F918C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1D05B-225D-4AA4-A306-EC638BD8D03E}">
      <dsp:nvSpPr>
        <dsp:cNvPr id="0" name=""/>
        <dsp:cNvSpPr/>
      </dsp:nvSpPr>
      <dsp:spPr>
        <a:xfrm>
          <a:off x="0" y="0"/>
          <a:ext cx="7992888" cy="1835916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kern="1200" dirty="0" smtClean="0"/>
            <a:t>Федеральный государственный стандарт дошкольного образования </a:t>
          </a:r>
          <a:r>
            <a:rPr lang="ru-RU" sz="2000" b="1" kern="1200" dirty="0" smtClean="0"/>
            <a:t>представляет собой совокупность обязательных требований к дошкольному образованию.</a:t>
          </a:r>
          <a:endParaRPr lang="ru-RU" sz="2000" kern="1200" dirty="0" smtClean="0"/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89622" y="89622"/>
        <a:ext cx="7813644" cy="1656672"/>
      </dsp:txXfrm>
    </dsp:sp>
    <dsp:sp modelId="{E986AA09-4081-46BB-8435-D4029B98893C}">
      <dsp:nvSpPr>
        <dsp:cNvPr id="0" name=""/>
        <dsp:cNvSpPr/>
      </dsp:nvSpPr>
      <dsp:spPr>
        <a:xfrm>
          <a:off x="0" y="1669743"/>
          <a:ext cx="7992888" cy="912287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ОСНОВНЫЕ ПРИНЦИПЫ СТАНДАРТА: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4534" y="1714277"/>
        <a:ext cx="7903820" cy="823219"/>
      </dsp:txXfrm>
    </dsp:sp>
    <dsp:sp modelId="{5286310F-743E-453E-9890-97C9D709EBC8}">
      <dsp:nvSpPr>
        <dsp:cNvPr id="0" name=""/>
        <dsp:cNvSpPr/>
      </dsp:nvSpPr>
      <dsp:spPr>
        <a:xfrm>
          <a:off x="0" y="2759616"/>
          <a:ext cx="7992888" cy="2434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</a:rPr>
            <a:t>Поддержка </a:t>
          </a:r>
          <a:r>
            <a:rPr lang="ru-RU" sz="1800" b="1" kern="1200" dirty="0" smtClean="0">
              <a:solidFill>
                <a:srgbClr val="FF0000"/>
              </a:solidFill>
            </a:rPr>
            <a:t>разнообразия детства</a:t>
          </a:r>
          <a:r>
            <a:rPr lang="ru-RU" sz="1800" b="1" kern="1200" dirty="0" smtClean="0">
              <a:solidFill>
                <a:schemeClr val="tx1"/>
              </a:solidFill>
            </a:rPr>
            <a:t>; сохранения уникальности и </a:t>
          </a:r>
          <a:r>
            <a:rPr lang="ru-RU" sz="1800" b="1" kern="1200" dirty="0" err="1" smtClean="0">
              <a:solidFill>
                <a:schemeClr val="tx1"/>
              </a:solidFill>
            </a:rPr>
            <a:t>самоценности</a:t>
          </a:r>
          <a:r>
            <a:rPr lang="ru-RU" sz="1800" b="1" kern="1200" dirty="0" smtClean="0">
              <a:solidFill>
                <a:schemeClr val="tx1"/>
              </a:solidFill>
            </a:rPr>
            <a:t> дошкольного детства как важного этапа в общем развитии человека; 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</a:rPr>
            <a:t>личностно-развивающий и гуманистический характер взаимодействия взрослых (родителей (законных представителей), педагогических и иных работников Организации) и детей;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</a:rPr>
            <a:t>уважение личности ребенка как обязательное требование ко всем взрослым участникам образовательной деятельности;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</a:rPr>
            <a:t>осуществление образовательной деятельности в формах, </a:t>
          </a:r>
          <a:r>
            <a:rPr lang="ru-RU" sz="1800" b="1" kern="1200" dirty="0" smtClean="0">
              <a:solidFill>
                <a:srgbClr val="FF0000"/>
              </a:solidFill>
            </a:rPr>
            <a:t>специфических</a:t>
          </a:r>
          <a:r>
            <a:rPr lang="ru-RU" sz="1800" b="1" kern="1200" dirty="0" smtClean="0">
              <a:solidFill>
                <a:schemeClr val="tx1"/>
              </a:solidFill>
            </a:rPr>
            <a:t> для детей данной возрастной группы, прежде всего, в форме игры, познавательной и исследовательской деятельности, в форме творческой активности, обеспечивающей художественно-эстетическое развитие.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2759616"/>
        <a:ext cx="7992888" cy="24347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B37B4-1FEA-48BE-BE08-49CC10B12337}">
      <dsp:nvSpPr>
        <dsp:cNvPr id="0" name=""/>
        <dsp:cNvSpPr/>
      </dsp:nvSpPr>
      <dsp:spPr>
        <a:xfrm>
          <a:off x="0" y="72012"/>
          <a:ext cx="7920880" cy="957795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Данная часть Программы должна учитывать образовательные потребности, интересы и мотивы детей, членов их семей и педагогов и, в частности, может быть ориентирована на:</a:t>
          </a:r>
          <a:endParaRPr lang="ru-RU" sz="1800" kern="1200" dirty="0"/>
        </a:p>
      </dsp:txBody>
      <dsp:txXfrm>
        <a:off x="46756" y="118768"/>
        <a:ext cx="7827368" cy="864283"/>
      </dsp:txXfrm>
    </dsp:sp>
    <dsp:sp modelId="{1853ECE8-5285-424F-ABCA-0B8389718147}">
      <dsp:nvSpPr>
        <dsp:cNvPr id="0" name=""/>
        <dsp:cNvSpPr/>
      </dsp:nvSpPr>
      <dsp:spPr>
        <a:xfrm>
          <a:off x="0" y="1080126"/>
          <a:ext cx="7920880" cy="2185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специфику национальных, социокультурных, экономических, климатических условий, в которых осуществляется образовательная деятельность;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выбор тех </a:t>
          </a:r>
          <a:r>
            <a:rPr lang="ru-RU" sz="1800" b="1" kern="1200" dirty="0" smtClean="0">
              <a:solidFill>
                <a:srgbClr val="FF0000"/>
              </a:solidFill>
            </a:rPr>
            <a:t>парциальных образовательных программ </a:t>
          </a:r>
          <a:r>
            <a:rPr lang="ru-RU" sz="1800" b="1" kern="1200" dirty="0" smtClean="0"/>
            <a:t>и форм организации работы с детьми, которые в наибольшей степени соответствуют потребностям и интересам воспитанников Организации, а также возможностям её педагогического коллектива;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сложившиеся традиции Организации (группы).</a:t>
          </a:r>
          <a:endParaRPr lang="ru-RU" sz="1800" kern="1200" dirty="0"/>
        </a:p>
      </dsp:txBody>
      <dsp:txXfrm>
        <a:off x="0" y="1080126"/>
        <a:ext cx="7920880" cy="21857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62A54-AD3E-427F-AAF7-7E3FB7201657}">
      <dsp:nvSpPr>
        <dsp:cNvPr id="0" name=""/>
        <dsp:cNvSpPr/>
      </dsp:nvSpPr>
      <dsp:spPr>
        <a:xfrm>
          <a:off x="0" y="0"/>
          <a:ext cx="7632848" cy="3339466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- описание материально-технического обеспечения Программы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-обеспеченности методическими материалами и средствами обучения и воспитания, включая распорядок и /или режим дня, а так же особенности традиционных событий, праздников, мероприятий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-  особенности организации развивающей предметно-пространственной среды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63019" y="163019"/>
        <a:ext cx="7306810" cy="30134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8738B-1FB1-4153-B7CF-742E013469C9}">
      <dsp:nvSpPr>
        <dsp:cNvPr id="0" name=""/>
        <dsp:cNvSpPr/>
      </dsp:nvSpPr>
      <dsp:spPr>
        <a:xfrm>
          <a:off x="0" y="91631"/>
          <a:ext cx="7920880" cy="61776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Требования к психолого-педагогическим условиям реализации основной образовательной программы дошкольного образования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0157" y="121788"/>
        <a:ext cx="7860566" cy="557446"/>
      </dsp:txXfrm>
    </dsp:sp>
    <dsp:sp modelId="{243C1349-33EB-40D3-8DDD-AC6AF8C81609}">
      <dsp:nvSpPr>
        <dsp:cNvPr id="0" name=""/>
        <dsp:cNvSpPr/>
      </dsp:nvSpPr>
      <dsp:spPr>
        <a:xfrm>
          <a:off x="0" y="755472"/>
          <a:ext cx="7920880" cy="61776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Требования к развивающей предметно-пространственной среде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0157" y="785629"/>
        <a:ext cx="7860566" cy="557446"/>
      </dsp:txXfrm>
    </dsp:sp>
    <dsp:sp modelId="{26F5D598-A2EB-4769-8269-3E00A5EE45C6}">
      <dsp:nvSpPr>
        <dsp:cNvPr id="0" name=""/>
        <dsp:cNvSpPr/>
      </dsp:nvSpPr>
      <dsp:spPr>
        <a:xfrm>
          <a:off x="0" y="1419312"/>
          <a:ext cx="7920880" cy="61776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Требования к кадровым условиям реализации основной образовательной программы дошкольного образования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0157" y="1449469"/>
        <a:ext cx="7860566" cy="557446"/>
      </dsp:txXfrm>
    </dsp:sp>
    <dsp:sp modelId="{3651FF75-9392-458A-8F99-127A760A1B98}">
      <dsp:nvSpPr>
        <dsp:cNvPr id="0" name=""/>
        <dsp:cNvSpPr/>
      </dsp:nvSpPr>
      <dsp:spPr>
        <a:xfrm>
          <a:off x="0" y="2083152"/>
          <a:ext cx="7920880" cy="61776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Требования к материально-техническим условиям реализации основной образовательной программы дошкольного образования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0157" y="2113309"/>
        <a:ext cx="7860566" cy="557446"/>
      </dsp:txXfrm>
    </dsp:sp>
    <dsp:sp modelId="{EC760BF1-8326-4DDA-8D3F-84D9C0381E14}">
      <dsp:nvSpPr>
        <dsp:cNvPr id="0" name=""/>
        <dsp:cNvSpPr/>
      </dsp:nvSpPr>
      <dsp:spPr>
        <a:xfrm>
          <a:off x="0" y="2746992"/>
          <a:ext cx="7920880" cy="61776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Требования к финансовым условиям реализации основной образовательной программы дошкольного образования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0157" y="2777149"/>
        <a:ext cx="7860566" cy="5574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6D95B-C1FB-4E10-A34D-BCA957B25005}">
      <dsp:nvSpPr>
        <dsp:cNvPr id="0" name=""/>
        <dsp:cNvSpPr/>
      </dsp:nvSpPr>
      <dsp:spPr>
        <a:xfrm>
          <a:off x="0" y="0"/>
          <a:ext cx="7560840" cy="89505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Указанные требования направлены на создание социальной ситуации развития для участников образовательных отношений, включая создание образовательной среды, которая:</a:t>
          </a:r>
          <a:endParaRPr lang="ru-RU" sz="1600" kern="1200" dirty="0"/>
        </a:p>
      </dsp:txBody>
      <dsp:txXfrm>
        <a:off x="43693" y="43693"/>
        <a:ext cx="7473454" cy="807664"/>
      </dsp:txXfrm>
    </dsp:sp>
    <dsp:sp modelId="{2D85B621-03C1-41A6-A456-146B7B1B821D}">
      <dsp:nvSpPr>
        <dsp:cNvPr id="0" name=""/>
        <dsp:cNvSpPr/>
      </dsp:nvSpPr>
      <dsp:spPr>
        <a:xfrm>
          <a:off x="0" y="936102"/>
          <a:ext cx="7560840" cy="712808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● гарантирует охрану и укрепление физического и психического здоровья воспитанников;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4796" y="970898"/>
        <a:ext cx="7491248" cy="643216"/>
      </dsp:txXfrm>
    </dsp:sp>
    <dsp:sp modelId="{8A2D4433-C30C-4EBC-A7D5-13F3AC7BEA9F}">
      <dsp:nvSpPr>
        <dsp:cNvPr id="0" name=""/>
        <dsp:cNvSpPr/>
      </dsp:nvSpPr>
      <dsp:spPr>
        <a:xfrm>
          <a:off x="0" y="1728195"/>
          <a:ext cx="7560840" cy="692768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● обеспечивает эмоциональное благополучие воспитанников;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3818" y="1762013"/>
        <a:ext cx="7493204" cy="625132"/>
      </dsp:txXfrm>
    </dsp:sp>
    <dsp:sp modelId="{6A9EC7E0-7C72-4FE6-9355-7EEF9464696A}">
      <dsp:nvSpPr>
        <dsp:cNvPr id="0" name=""/>
        <dsp:cNvSpPr/>
      </dsp:nvSpPr>
      <dsp:spPr>
        <a:xfrm>
          <a:off x="0" y="2520280"/>
          <a:ext cx="7560840" cy="656698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● способствует </a:t>
          </a:r>
          <a:r>
            <a:rPr lang="ru-RU" sz="1600" b="1" kern="1200" dirty="0" smtClean="0">
              <a:solidFill>
                <a:srgbClr val="FF0000"/>
              </a:solidFill>
            </a:rPr>
            <a:t>профессиональному развитию </a:t>
          </a:r>
          <a:r>
            <a:rPr lang="ru-RU" sz="1600" b="1" kern="1200" dirty="0" smtClean="0">
              <a:solidFill>
                <a:schemeClr val="tx1"/>
              </a:solidFill>
            </a:rPr>
            <a:t>педагогических работников;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2057" y="2552337"/>
        <a:ext cx="7496726" cy="592584"/>
      </dsp:txXfrm>
    </dsp:sp>
    <dsp:sp modelId="{6E8CA66E-92E5-4738-A9B8-1D1A75541B3C}">
      <dsp:nvSpPr>
        <dsp:cNvPr id="0" name=""/>
        <dsp:cNvSpPr/>
      </dsp:nvSpPr>
      <dsp:spPr>
        <a:xfrm>
          <a:off x="0" y="3240357"/>
          <a:ext cx="7560840" cy="550804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● создаёт условия для развивающего вариативного дошкольного образования;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6888" y="3267245"/>
        <a:ext cx="7507064" cy="497028"/>
      </dsp:txXfrm>
    </dsp:sp>
    <dsp:sp modelId="{0F726C5E-A2EC-44B7-89B0-EA19576E3883}">
      <dsp:nvSpPr>
        <dsp:cNvPr id="0" name=""/>
        <dsp:cNvSpPr/>
      </dsp:nvSpPr>
      <dsp:spPr>
        <a:xfrm>
          <a:off x="0" y="3888432"/>
          <a:ext cx="7560840" cy="678832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● обеспечивает открытость дошкольного образования;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3138" y="3921570"/>
        <a:ext cx="7494564" cy="612556"/>
      </dsp:txXfrm>
    </dsp:sp>
    <dsp:sp modelId="{A908F195-845D-47DE-ABB6-3352D540EDA0}">
      <dsp:nvSpPr>
        <dsp:cNvPr id="0" name=""/>
        <dsp:cNvSpPr/>
      </dsp:nvSpPr>
      <dsp:spPr>
        <a:xfrm>
          <a:off x="1296154" y="4661395"/>
          <a:ext cx="5688624" cy="89505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● создает условия для участия родителей (законных представителей) в образовательной деятельности.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339847" y="4705088"/>
        <a:ext cx="5601238" cy="8076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38FA9-E8C8-4D60-9336-1DEEFDCC7D8B}">
      <dsp:nvSpPr>
        <dsp:cNvPr id="0" name=""/>
        <dsp:cNvSpPr/>
      </dsp:nvSpPr>
      <dsp:spPr>
        <a:xfrm>
          <a:off x="0" y="0"/>
          <a:ext cx="4104456" cy="78624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требованиях отмечается</a:t>
          </a:r>
          <a:endParaRPr lang="ru-RU" sz="2000" kern="1200" dirty="0"/>
        </a:p>
      </dsp:txBody>
      <dsp:txXfrm>
        <a:off x="38381" y="38381"/>
        <a:ext cx="4027694" cy="70947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F44C1-79E2-419A-9857-720C6C961F15}">
      <dsp:nvSpPr>
        <dsp:cNvPr id="0" name=""/>
        <dsp:cNvSpPr/>
      </dsp:nvSpPr>
      <dsp:spPr>
        <a:xfrm rot="5400000">
          <a:off x="3041621" y="75698"/>
          <a:ext cx="3571596" cy="4313099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содержательно-насыщенная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трансформируемая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полифункциональная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вариативная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доступная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безопасная </a:t>
          </a:r>
          <a:endParaRPr lang="ru-RU" sz="1800" kern="1200" dirty="0"/>
        </a:p>
      </dsp:txBody>
      <dsp:txXfrm rot="-5400000">
        <a:off x="2670870" y="620801"/>
        <a:ext cx="4138748" cy="3222894"/>
      </dsp:txXfrm>
    </dsp:sp>
    <dsp:sp modelId="{DF5580A6-8826-4D4C-AD6A-79D9542B0D93}">
      <dsp:nvSpPr>
        <dsp:cNvPr id="0" name=""/>
        <dsp:cNvSpPr/>
      </dsp:nvSpPr>
      <dsp:spPr>
        <a:xfrm>
          <a:off x="806" y="0"/>
          <a:ext cx="2670064" cy="4464496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ІІ. Требования к развивающей </a:t>
          </a:r>
          <a:br>
            <a:rPr lang="ru-RU" sz="2000" b="1" kern="1200" dirty="0" smtClean="0"/>
          </a:br>
          <a:r>
            <a:rPr lang="ru-RU" sz="2000" b="1" kern="1200" dirty="0" smtClean="0"/>
            <a:t>предметно-пространственной среде</a:t>
          </a:r>
          <a:endParaRPr lang="ru-RU" sz="2000" kern="1200" dirty="0"/>
        </a:p>
      </dsp:txBody>
      <dsp:txXfrm>
        <a:off x="131148" y="130342"/>
        <a:ext cx="2409380" cy="420381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7C1D6-80D5-406F-8EA1-BE2D6D44B218}">
      <dsp:nvSpPr>
        <dsp:cNvPr id="0" name=""/>
        <dsp:cNvSpPr/>
      </dsp:nvSpPr>
      <dsp:spPr>
        <a:xfrm>
          <a:off x="0" y="29361"/>
          <a:ext cx="7560840" cy="108225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1.содержательно-насыщенная</a:t>
          </a:r>
          <a:endParaRPr lang="ru-RU" sz="2000" kern="1200" dirty="0"/>
        </a:p>
      </dsp:txBody>
      <dsp:txXfrm>
        <a:off x="52831" y="82192"/>
        <a:ext cx="7455178" cy="976588"/>
      </dsp:txXfrm>
    </dsp:sp>
    <dsp:sp modelId="{FF54649D-30CC-4298-BBB1-DB6BE05CAE6C}">
      <dsp:nvSpPr>
        <dsp:cNvPr id="0" name=""/>
        <dsp:cNvSpPr/>
      </dsp:nvSpPr>
      <dsp:spPr>
        <a:xfrm>
          <a:off x="0" y="1157691"/>
          <a:ext cx="7560840" cy="108225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образовательное пространство должно быть оснащено средствами обучения (в том числе техническими), соответствующими материалами, в том числе, расходными игровым, спортивным, оздоровительным оборудованием, инвентарём (в соответствии со спецификой Программы). </a:t>
          </a:r>
          <a:endParaRPr lang="ru-RU" sz="16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2831" y="1210522"/>
        <a:ext cx="7455178" cy="976588"/>
      </dsp:txXfrm>
    </dsp:sp>
    <dsp:sp modelId="{DD4AF2C9-8152-4CA5-8223-BFA0946CE8BF}">
      <dsp:nvSpPr>
        <dsp:cNvPr id="0" name=""/>
        <dsp:cNvSpPr/>
      </dsp:nvSpPr>
      <dsp:spPr>
        <a:xfrm>
          <a:off x="0" y="2286021"/>
          <a:ext cx="7560840" cy="108225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2. трансформируемая</a:t>
          </a:r>
          <a:endParaRPr lang="ru-RU" sz="2000" kern="1200" dirty="0"/>
        </a:p>
      </dsp:txBody>
      <dsp:txXfrm>
        <a:off x="52831" y="2338852"/>
        <a:ext cx="7455178" cy="976588"/>
      </dsp:txXfrm>
    </dsp:sp>
    <dsp:sp modelId="{93AD0D9B-BFC3-4835-AAD9-E6F363D26BE8}">
      <dsp:nvSpPr>
        <dsp:cNvPr id="0" name=""/>
        <dsp:cNvSpPr/>
      </dsp:nvSpPr>
      <dsp:spPr>
        <a:xfrm>
          <a:off x="0" y="3414351"/>
          <a:ext cx="7560840" cy="108225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возможность изменений предметно-пространственной среды в зависимости от образовательной ситуации, в том числе от меняющихся интересов и возможностей детей.</a:t>
          </a:r>
          <a:endParaRPr lang="ru-RU" sz="16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2831" y="3467182"/>
        <a:ext cx="7455178" cy="97658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D7278-1F5D-4733-B11A-B85D1AECF13B}">
      <dsp:nvSpPr>
        <dsp:cNvPr id="0" name=""/>
        <dsp:cNvSpPr/>
      </dsp:nvSpPr>
      <dsp:spPr>
        <a:xfrm>
          <a:off x="0" y="9"/>
          <a:ext cx="7632848" cy="770227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3. полифункциональная</a:t>
          </a:r>
          <a:endParaRPr lang="ru-RU" sz="2000" kern="1200" dirty="0"/>
        </a:p>
      </dsp:txBody>
      <dsp:txXfrm>
        <a:off x="37599" y="37608"/>
        <a:ext cx="7557650" cy="695029"/>
      </dsp:txXfrm>
    </dsp:sp>
    <dsp:sp modelId="{B7D98687-3DA1-4B95-9D7E-E825AFFC5073}">
      <dsp:nvSpPr>
        <dsp:cNvPr id="0" name=""/>
        <dsp:cNvSpPr/>
      </dsp:nvSpPr>
      <dsp:spPr>
        <a:xfrm>
          <a:off x="0" y="782063"/>
          <a:ext cx="7632848" cy="770227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● возможность разнообразного использования различных составляющих предметной среды, например, детской мебели, матов, мягких модулей, ширм и т.д.;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7599" y="819662"/>
        <a:ext cx="7557650" cy="695029"/>
      </dsp:txXfrm>
    </dsp:sp>
    <dsp:sp modelId="{18814B17-F6C6-435F-9992-CF7E2B250F45}">
      <dsp:nvSpPr>
        <dsp:cNvPr id="0" name=""/>
        <dsp:cNvSpPr/>
      </dsp:nvSpPr>
      <dsp:spPr>
        <a:xfrm>
          <a:off x="0" y="1564118"/>
          <a:ext cx="7632848" cy="770227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● наличие полифункциональных (не обладающих жёстко закреплённым способом употребления) предметов, в том числе, природных материалов, пригодных для использования в разных видах детской активности (в том числе в качестве предметов-заместителей в детской игре). 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7599" y="1601717"/>
        <a:ext cx="7557650" cy="695029"/>
      </dsp:txXfrm>
    </dsp:sp>
    <dsp:sp modelId="{57E33C75-DFF7-4376-8919-25EEE8444420}">
      <dsp:nvSpPr>
        <dsp:cNvPr id="0" name=""/>
        <dsp:cNvSpPr/>
      </dsp:nvSpPr>
      <dsp:spPr>
        <a:xfrm>
          <a:off x="0" y="2346172"/>
          <a:ext cx="7632848" cy="770227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4. вариативная</a:t>
          </a:r>
          <a:endParaRPr lang="ru-RU" sz="2000" kern="1200" dirty="0"/>
        </a:p>
      </dsp:txBody>
      <dsp:txXfrm>
        <a:off x="37599" y="2383771"/>
        <a:ext cx="7557650" cy="695029"/>
      </dsp:txXfrm>
    </dsp:sp>
    <dsp:sp modelId="{7F39BFE9-7982-4C57-8D2C-BABF1F5C1FF5}">
      <dsp:nvSpPr>
        <dsp:cNvPr id="0" name=""/>
        <dsp:cNvSpPr/>
      </dsp:nvSpPr>
      <dsp:spPr>
        <a:xfrm>
          <a:off x="0" y="3128227"/>
          <a:ext cx="7632848" cy="770227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● наличие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7599" y="3165826"/>
        <a:ext cx="7557650" cy="695029"/>
      </dsp:txXfrm>
    </dsp:sp>
    <dsp:sp modelId="{B23BA665-D0CD-4502-B1D6-F4C0F43A34ED}">
      <dsp:nvSpPr>
        <dsp:cNvPr id="0" name=""/>
        <dsp:cNvSpPr/>
      </dsp:nvSpPr>
      <dsp:spPr>
        <a:xfrm>
          <a:off x="0" y="3910281"/>
          <a:ext cx="7632848" cy="770227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● 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детей.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7599" y="3947880"/>
        <a:ext cx="7557650" cy="69502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24279-B73A-43B2-A68D-7455DE0AA456}">
      <dsp:nvSpPr>
        <dsp:cNvPr id="0" name=""/>
        <dsp:cNvSpPr/>
      </dsp:nvSpPr>
      <dsp:spPr>
        <a:xfrm>
          <a:off x="0" y="218274"/>
          <a:ext cx="7416824" cy="784814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5. Доступная</a:t>
          </a:r>
          <a:endParaRPr lang="ru-RU" sz="2000" kern="1200" dirty="0"/>
        </a:p>
      </dsp:txBody>
      <dsp:txXfrm>
        <a:off x="38311" y="256585"/>
        <a:ext cx="7340202" cy="708192"/>
      </dsp:txXfrm>
    </dsp:sp>
    <dsp:sp modelId="{9CABB036-5155-4D21-9EAD-A87DE5B75086}">
      <dsp:nvSpPr>
        <dsp:cNvPr id="0" name=""/>
        <dsp:cNvSpPr/>
      </dsp:nvSpPr>
      <dsp:spPr>
        <a:xfrm>
          <a:off x="0" y="1046288"/>
          <a:ext cx="7416824" cy="784814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● доступность для воспитанников, в том числе детей с ограниченными возможностями здоровья и детей-инвалидов, всех помещений, где осуществляется образовательная деятельность;</a:t>
          </a:r>
          <a:endParaRPr lang="ru-RU" sz="15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8311" y="1084599"/>
        <a:ext cx="7340202" cy="708192"/>
      </dsp:txXfrm>
    </dsp:sp>
    <dsp:sp modelId="{C2EA1F09-E102-4D7F-B3BA-44FC0AB87AA6}">
      <dsp:nvSpPr>
        <dsp:cNvPr id="0" name=""/>
        <dsp:cNvSpPr/>
      </dsp:nvSpPr>
      <dsp:spPr>
        <a:xfrm>
          <a:off x="0" y="1874302"/>
          <a:ext cx="7416824" cy="784814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● свободный доступ детей, в том числе детей с ограниченными возможностями здоровья и детей-инвалидов, к играм, игрушкам, материалам, пособиям, обеспечивающим все основные виды детской активности;</a:t>
          </a:r>
          <a:endParaRPr lang="ru-RU" sz="15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8311" y="1912613"/>
        <a:ext cx="7340202" cy="708192"/>
      </dsp:txXfrm>
    </dsp:sp>
    <dsp:sp modelId="{3CBC250D-3712-4D56-A18A-61AA86BBFAF4}">
      <dsp:nvSpPr>
        <dsp:cNvPr id="0" name=""/>
        <dsp:cNvSpPr/>
      </dsp:nvSpPr>
      <dsp:spPr>
        <a:xfrm>
          <a:off x="0" y="2702317"/>
          <a:ext cx="7416824" cy="784814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● исправность и сохранность материалов и оборудования.</a:t>
          </a:r>
          <a:endParaRPr lang="ru-RU" sz="15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8311" y="2740628"/>
        <a:ext cx="7340202" cy="708192"/>
      </dsp:txXfrm>
    </dsp:sp>
    <dsp:sp modelId="{69BE4976-473D-493D-959B-6DCE08EF9BE3}">
      <dsp:nvSpPr>
        <dsp:cNvPr id="0" name=""/>
        <dsp:cNvSpPr/>
      </dsp:nvSpPr>
      <dsp:spPr>
        <a:xfrm>
          <a:off x="0" y="3530331"/>
          <a:ext cx="7416824" cy="784814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6. Безопасная</a:t>
          </a:r>
          <a:endParaRPr lang="ru-RU" sz="2000" kern="1200" dirty="0"/>
        </a:p>
      </dsp:txBody>
      <dsp:txXfrm>
        <a:off x="38311" y="3568642"/>
        <a:ext cx="7340202" cy="708192"/>
      </dsp:txXfrm>
    </dsp:sp>
    <dsp:sp modelId="{3C2407A2-2891-4CB0-8658-2E6515CC1D5D}">
      <dsp:nvSpPr>
        <dsp:cNvPr id="0" name=""/>
        <dsp:cNvSpPr/>
      </dsp:nvSpPr>
      <dsp:spPr>
        <a:xfrm>
          <a:off x="0" y="4358345"/>
          <a:ext cx="7416824" cy="784814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безопасность предметно-пространственной среды предполагает соответствие всех её элементов требованиям по обеспечению надёжности и безопасности их использования.</a:t>
          </a:r>
          <a:endParaRPr lang="ru-RU" sz="15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8311" y="4396656"/>
        <a:ext cx="7340202" cy="70819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F0473-DAB1-46EA-8191-75ED65D3D97B}">
      <dsp:nvSpPr>
        <dsp:cNvPr id="0" name=""/>
        <dsp:cNvSpPr/>
      </dsp:nvSpPr>
      <dsp:spPr>
        <a:xfrm>
          <a:off x="658409" y="0"/>
          <a:ext cx="7056799" cy="2857052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Реализация Программы должна обеспечиваться педагогическими работниками, которые соответствуют квалификационным характеристикам, установленным в Едином квалификационном справочнике должностей руководителей, специалистов и служащих, раздел «Квалификационные характеристики должностей работников образования», утверждённом приказом Министерства здравоохранения и социального развития Российской Федерации  от 26 августа 2010 г. № 761н (зарегистрирован Министерством юстиции Российской Федерации 6 октября 2010 г., регистрационный № 18638).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797879" y="139470"/>
        <a:ext cx="6777859" cy="2578112"/>
      </dsp:txXfrm>
    </dsp:sp>
    <dsp:sp modelId="{85B8F808-84E5-4291-B200-53892B383DA9}">
      <dsp:nvSpPr>
        <dsp:cNvPr id="0" name=""/>
        <dsp:cNvSpPr/>
      </dsp:nvSpPr>
      <dsp:spPr>
        <a:xfrm>
          <a:off x="1378499" y="2939750"/>
          <a:ext cx="6192691" cy="175536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Педагогические работники, реализующие Программу, должны обладать основными компетенциями, необходимыми для создания условий развития детей, обозначенными в п.3.2.5 настоящего Стандарта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1464189" y="3025440"/>
        <a:ext cx="6021311" cy="1583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DADAB-26FD-4F07-A7C1-C08580FE33D3}">
      <dsp:nvSpPr>
        <dsp:cNvPr id="0" name=""/>
        <dsp:cNvSpPr/>
      </dsp:nvSpPr>
      <dsp:spPr>
        <a:xfrm rot="5400000">
          <a:off x="3088989" y="-218916"/>
          <a:ext cx="4392485" cy="4974336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Разработки Программы;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Разработки вариативных </a:t>
          </a:r>
          <a:r>
            <a:rPr lang="ru-RU" sz="1400" b="1" kern="1200" dirty="0" smtClean="0">
              <a:solidFill>
                <a:srgbClr val="FF0000"/>
              </a:solidFill>
            </a:rPr>
            <a:t>примерных образовательных программ дошкольного образования</a:t>
          </a:r>
          <a:r>
            <a:rPr lang="ru-RU" sz="1400" b="1" kern="1200" dirty="0" smtClean="0"/>
            <a:t>;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разработки нормативов финансового обеспечения реализации Программы;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объективной оценки соответствия образовательной деятельности Организации требованиям Стандарта к условиям реализации и структуре Программы; 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формирования содержания профессионального образования и дополнительного профессионального образования педагогических работников, а так же проведения их аттестации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оказание помощи родителям (законным представителям) в воспитании детей, охране и укреплении их физического и психического здоровья, развитии индивидуальных способностей и необходимой коррекции нарушений их развития.</a:t>
          </a:r>
          <a:endParaRPr lang="ru-RU" sz="1400" kern="1200" dirty="0"/>
        </a:p>
      </dsp:txBody>
      <dsp:txXfrm rot="-5400000">
        <a:off x="2798064" y="286432"/>
        <a:ext cx="4759913" cy="3963639"/>
      </dsp:txXfrm>
    </dsp:sp>
    <dsp:sp modelId="{53008388-CB3B-4091-9E5C-A8A9B8BC7197}">
      <dsp:nvSpPr>
        <dsp:cNvPr id="0" name=""/>
        <dsp:cNvSpPr/>
      </dsp:nvSpPr>
      <dsp:spPr>
        <a:xfrm>
          <a:off x="144007" y="0"/>
          <a:ext cx="2798064" cy="4532073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Стандарт является основой</a:t>
          </a:r>
          <a:endParaRPr lang="ru-RU" sz="2000" kern="1200" dirty="0"/>
        </a:p>
      </dsp:txBody>
      <dsp:txXfrm>
        <a:off x="280597" y="136590"/>
        <a:ext cx="2524884" cy="425889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69D45-7243-4B63-BCF8-CD177244A7E2}">
      <dsp:nvSpPr>
        <dsp:cNvPr id="0" name=""/>
        <dsp:cNvSpPr/>
      </dsp:nvSpPr>
      <dsp:spPr>
        <a:xfrm>
          <a:off x="0" y="30863"/>
          <a:ext cx="8137078" cy="691288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 организации </a:t>
          </a:r>
          <a:r>
            <a:rPr lang="ru-RU" sz="2000" b="1" kern="1200" dirty="0" smtClean="0">
              <a:solidFill>
                <a:srgbClr val="FF0000"/>
              </a:solidFill>
            </a:rPr>
            <a:t>инклюзивного образования</a:t>
          </a:r>
          <a:r>
            <a:rPr lang="ru-RU" sz="2000" b="1" kern="1200" dirty="0" smtClean="0"/>
            <a:t>: </a:t>
          </a:r>
          <a:endParaRPr lang="ru-RU" sz="2000" kern="1200" dirty="0"/>
        </a:p>
      </dsp:txBody>
      <dsp:txXfrm>
        <a:off x="33746" y="64609"/>
        <a:ext cx="8069586" cy="623796"/>
      </dsp:txXfrm>
    </dsp:sp>
    <dsp:sp modelId="{716C44D0-9BA2-46DA-9040-AA412D525AB0}">
      <dsp:nvSpPr>
        <dsp:cNvPr id="0" name=""/>
        <dsp:cNvSpPr/>
      </dsp:nvSpPr>
      <dsp:spPr>
        <a:xfrm>
          <a:off x="1008143" y="1027550"/>
          <a:ext cx="6995201" cy="4238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52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при включении в общеобразовательную группу детей с ограниченными возможностям здоровья, в Организации должны быть привлечены дополнительные педагогические работники, имеющие соответствующую квалификацию для работы с данными ограничениями здоровья детей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рекомендуется привлекать соответствующих педагогических работников для каждой Группы, в которой организовано инклюзивное образование 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при включении в общеобразовательную группу иных категорий детей, имеющих специальные образовательные потребности, в том числе, находящихся в трудной жизненной ситуации , могут </a:t>
          </a:r>
          <a:r>
            <a:rPr lang="ru-RU" sz="1800" b="1" kern="1200" smtClean="0"/>
            <a:t>быть привлечены дополнительные педагогические работники, имеющие соответствующую квалификацию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err="1" smtClean="0"/>
            <a:t>катееегрии</a:t>
          </a:r>
          <a:r>
            <a:rPr lang="ru-RU" sz="1800" b="1" kern="1200" dirty="0" smtClean="0"/>
            <a:t> таких детей и особенности их кадрового сопровождения устанавливаются органами власти субъектов Российской Федерации</a:t>
          </a:r>
          <a:endParaRPr lang="ru-RU" sz="1800" kern="1200" dirty="0"/>
        </a:p>
      </dsp:txBody>
      <dsp:txXfrm>
        <a:off x="1008143" y="1027550"/>
        <a:ext cx="6995201" cy="423832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83858-880C-45E7-BFFF-EEF35038E262}">
      <dsp:nvSpPr>
        <dsp:cNvPr id="0" name=""/>
        <dsp:cNvSpPr/>
      </dsp:nvSpPr>
      <dsp:spPr>
        <a:xfrm>
          <a:off x="0" y="2470"/>
          <a:ext cx="7344816" cy="1219194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Требования Стандарта к результатам освоения Программы представлены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/>
            <a:t>в виде целевых ориентиров </a:t>
          </a:r>
          <a:r>
            <a:rPr lang="ru-RU" sz="1600" b="1" kern="1200" dirty="0" smtClean="0"/>
            <a:t>дошкольного образования, которые представляют собой возрастные характеристики возможных достижений ребёнка на этапе завершения уровня дошкольного образования</a:t>
          </a:r>
          <a:endParaRPr lang="ru-RU" sz="1600" kern="1200" dirty="0"/>
        </a:p>
      </dsp:txBody>
      <dsp:txXfrm>
        <a:off x="59516" y="61986"/>
        <a:ext cx="7225784" cy="110016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74824-B481-42EC-A518-1F9525A2DF85}">
      <dsp:nvSpPr>
        <dsp:cNvPr id="0" name=""/>
        <dsp:cNvSpPr/>
      </dsp:nvSpPr>
      <dsp:spPr>
        <a:xfrm>
          <a:off x="0" y="17335"/>
          <a:ext cx="6984776" cy="48672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Целевые ориентиры</a:t>
          </a:r>
          <a:endParaRPr lang="ru-RU" sz="2000" kern="1200" dirty="0"/>
        </a:p>
      </dsp:txBody>
      <dsp:txXfrm>
        <a:off x="23760" y="41095"/>
        <a:ext cx="6937256" cy="4392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AAA03-B891-42E3-B534-7F4263B0E90C}">
      <dsp:nvSpPr>
        <dsp:cNvPr id="0" name=""/>
        <dsp:cNvSpPr/>
      </dsp:nvSpPr>
      <dsp:spPr>
        <a:xfrm>
          <a:off x="0" y="576063"/>
          <a:ext cx="7704856" cy="3161768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/>
            <a:t>Интегральные характеристики развития личности ребёнка </a:t>
          </a:r>
          <a:r>
            <a:rPr lang="ru-RU" sz="1800" b="1" kern="1200" dirty="0" smtClean="0"/>
            <a:t>являются  необходимыми предпосылками для перехода на следующий уровень начального общего образования, успешной адаптации к условиям жизни в общеобразовательной организации и требованиям образовательной деятельности; степень реального развития  этих характеристик и способности  ребенка их проявлять к моменту перехода на следующий уровень образования может существенно варьировать  у разных детей в силу различий  в  условиях  жизни  и индивидуальных особенностей  развития  конкретного ребенка.</a:t>
          </a:r>
          <a:endParaRPr lang="ru-RU" sz="1800" kern="1200" dirty="0"/>
        </a:p>
      </dsp:txBody>
      <dsp:txXfrm>
        <a:off x="154345" y="730408"/>
        <a:ext cx="7396166" cy="285307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AF36C-568E-47DE-B959-DCEB3A4E6D67}">
      <dsp:nvSpPr>
        <dsp:cNvPr id="0" name=""/>
        <dsp:cNvSpPr/>
      </dsp:nvSpPr>
      <dsp:spPr>
        <a:xfrm>
          <a:off x="0" y="1886"/>
          <a:ext cx="7941568" cy="2734417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«Выживает не самый сильный,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и не самый умный, а тот, кто лучше всех откликается на изменения»</a:t>
          </a:r>
          <a:br>
            <a:rPr lang="ru-RU" sz="2800" b="1" kern="1200" dirty="0" smtClean="0"/>
          </a:br>
          <a:r>
            <a:rPr lang="ru-RU" sz="2800" b="1" kern="1200" dirty="0" smtClean="0"/>
            <a:t>(Чарльз Дарвин)</a:t>
          </a:r>
          <a:br>
            <a:rPr lang="ru-RU" sz="2800" b="1" kern="1200" dirty="0" smtClean="0"/>
          </a:br>
          <a:r>
            <a:rPr lang="ru-RU" sz="3000" kern="1200" dirty="0" smtClean="0"/>
            <a:t/>
          </a:r>
          <a:br>
            <a:rPr lang="ru-RU" sz="3000" kern="1200" dirty="0" smtClean="0"/>
          </a:br>
          <a:endParaRPr lang="ru-RU" sz="3000" kern="1200" dirty="0"/>
        </a:p>
      </dsp:txBody>
      <dsp:txXfrm>
        <a:off x="133483" y="135369"/>
        <a:ext cx="7674602" cy="2467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E5141-2A3B-4F43-83D2-56B688ED0D21}">
      <dsp:nvSpPr>
        <dsp:cNvPr id="0" name=""/>
        <dsp:cNvSpPr/>
      </dsp:nvSpPr>
      <dsp:spPr>
        <a:xfrm rot="5400000">
          <a:off x="3330923" y="-265419"/>
          <a:ext cx="3341170" cy="4707302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к структуре Программы и ее объёму;</a:t>
          </a:r>
          <a:endParaRPr lang="ru-RU" sz="2000" kern="1200" dirty="0"/>
        </a:p>
        <a:p>
          <a:pPr marL="228600" lvl="1" indent="-228600" algn="l" defTabSz="8890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к условиям реализации Программы;</a:t>
          </a:r>
          <a:endParaRPr lang="ru-RU" sz="2000" kern="1200" dirty="0"/>
        </a:p>
        <a:p>
          <a:pPr marL="228600" lvl="1" indent="-228600" algn="l" defTabSz="8890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к результатам освоения Программы.</a:t>
          </a:r>
          <a:endParaRPr lang="ru-RU" sz="2000" kern="1200" dirty="0"/>
        </a:p>
      </dsp:txBody>
      <dsp:txXfrm rot="-5400000">
        <a:off x="2647857" y="580749"/>
        <a:ext cx="4544200" cy="3014966"/>
      </dsp:txXfrm>
    </dsp:sp>
    <dsp:sp modelId="{0564564D-1DB6-47A5-8F26-6646C44914AF}">
      <dsp:nvSpPr>
        <dsp:cNvPr id="0" name=""/>
        <dsp:cNvSpPr/>
      </dsp:nvSpPr>
      <dsp:spPr>
        <a:xfrm>
          <a:off x="0" y="0"/>
          <a:ext cx="2647857" cy="4176463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Стандарт устанавливает требования:</a:t>
          </a:r>
          <a:endParaRPr lang="ru-RU" sz="2000" kern="1200" dirty="0"/>
        </a:p>
      </dsp:txBody>
      <dsp:txXfrm>
        <a:off x="129258" y="129258"/>
        <a:ext cx="2389341" cy="39179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48D6E-80D8-49E7-B61A-2C6938E80928}">
      <dsp:nvSpPr>
        <dsp:cNvPr id="0" name=""/>
        <dsp:cNvSpPr/>
      </dsp:nvSpPr>
      <dsp:spPr>
        <a:xfrm>
          <a:off x="0" y="216012"/>
          <a:ext cx="7992888" cy="517638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ПРОГРАММА</a:t>
          </a:r>
          <a:endParaRPr lang="ru-RU" sz="2000" kern="1200" dirty="0"/>
        </a:p>
      </dsp:txBody>
      <dsp:txXfrm>
        <a:off x="25269" y="241281"/>
        <a:ext cx="7942350" cy="467100"/>
      </dsp:txXfrm>
    </dsp:sp>
    <dsp:sp modelId="{2E9CE4F9-7459-420A-B0FD-D6E698ADCA7F}">
      <dsp:nvSpPr>
        <dsp:cNvPr id="0" name=""/>
        <dsp:cNvSpPr/>
      </dsp:nvSpPr>
      <dsp:spPr>
        <a:xfrm>
          <a:off x="0" y="1008113"/>
          <a:ext cx="7992888" cy="302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определяет содержание и организацию образовательной деятельности на уровне дошкольного образования. 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обеспечивает развитие личности детей дошкольного возраста в различных видах общения и деятельности с учётом их возрастных, индивидуальных и психологических и физиологических особенностей и должна быть направлена на решение задач Стандарта.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формируется как программа психолого-педагогической поддержки позитивной </a:t>
          </a:r>
          <a:r>
            <a:rPr lang="ru-RU" sz="1800" b="1" kern="1200" dirty="0" smtClean="0">
              <a:solidFill>
                <a:srgbClr val="FF0000"/>
              </a:solidFill>
            </a:rPr>
            <a:t>социализации и индивидуализации</a:t>
          </a:r>
          <a:r>
            <a:rPr lang="ru-RU" sz="1800" b="1" kern="1200" dirty="0" smtClean="0"/>
            <a:t>, развития личности детей дошкольного возраста и определяет комплекс основных характеристик дошкольного образования (объём, содержание и планируемые результаты в виде целевых ориентиров дошкольного образования).</a:t>
          </a:r>
          <a:endParaRPr lang="ru-RU" sz="1800" kern="1200" dirty="0"/>
        </a:p>
      </dsp:txBody>
      <dsp:txXfrm>
        <a:off x="0" y="1008113"/>
        <a:ext cx="7992888" cy="30273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43666-1ADB-4015-B8FA-1677353F7505}">
      <dsp:nvSpPr>
        <dsp:cNvPr id="0" name=""/>
        <dsp:cNvSpPr/>
      </dsp:nvSpPr>
      <dsp:spPr>
        <a:xfrm>
          <a:off x="0" y="0"/>
          <a:ext cx="7920880" cy="1020408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Программа утверждается Организацией самостоятельно в соответствии с настоящим Стандартом и с учётом Примерных программ  (Закон РФ «Об образовании», ст.12.6)</a:t>
          </a:r>
          <a:endParaRPr lang="ru-RU" sz="1600" kern="1200" dirty="0"/>
        </a:p>
      </dsp:txBody>
      <dsp:txXfrm>
        <a:off x="49812" y="49812"/>
        <a:ext cx="7821256" cy="920784"/>
      </dsp:txXfrm>
    </dsp:sp>
    <dsp:sp modelId="{19BD53BD-D8BE-4170-9DE8-D404CF30D95B}">
      <dsp:nvSpPr>
        <dsp:cNvPr id="0" name=""/>
        <dsp:cNvSpPr/>
      </dsp:nvSpPr>
      <dsp:spPr>
        <a:xfrm>
          <a:off x="0" y="1265741"/>
          <a:ext cx="7920880" cy="1159808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образовательных, педагогических и организационно-управленческих задач</a:t>
          </a:r>
          <a:endParaRPr lang="ru-RU" sz="1600" kern="1200" dirty="0"/>
        </a:p>
      </dsp:txBody>
      <dsp:txXfrm>
        <a:off x="56617" y="1322358"/>
        <a:ext cx="7807646" cy="1046574"/>
      </dsp:txXfrm>
    </dsp:sp>
    <dsp:sp modelId="{A79C133E-58A2-4CE7-9D73-BBAA88BF166C}">
      <dsp:nvSpPr>
        <dsp:cNvPr id="0" name=""/>
        <dsp:cNvSpPr/>
      </dsp:nvSpPr>
      <dsp:spPr>
        <a:xfrm>
          <a:off x="0" y="2723298"/>
          <a:ext cx="7920880" cy="1203025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Организация может разрабатывать и реализовывать различные Программы для дошкольных образовательных групп с разной продолжительностью пребывания детей в течение суток, в том числе групп кратковременного пребывания детей, полного и продлённого дня, и для групп детей разного возраста от двух месяцев до восьми лет, в том числе разновозрастных групп</a:t>
          </a:r>
          <a:endParaRPr lang="ru-RU" sz="1600" kern="1200" dirty="0"/>
        </a:p>
      </dsp:txBody>
      <dsp:txXfrm>
        <a:off x="58727" y="2782025"/>
        <a:ext cx="7803426" cy="1085571"/>
      </dsp:txXfrm>
    </dsp:sp>
    <dsp:sp modelId="{8D449D6A-BE47-4D85-9137-9A139AE52A8C}">
      <dsp:nvSpPr>
        <dsp:cNvPr id="0" name=""/>
        <dsp:cNvSpPr/>
      </dsp:nvSpPr>
      <dsp:spPr>
        <a:xfrm>
          <a:off x="0" y="4145317"/>
          <a:ext cx="7920880" cy="456189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Группы в одной Организации могут действовать на основе различных Программ</a:t>
          </a:r>
          <a:endParaRPr lang="ru-RU" sz="1600" kern="1200" dirty="0"/>
        </a:p>
      </dsp:txBody>
      <dsp:txXfrm>
        <a:off x="22269" y="4167586"/>
        <a:ext cx="7876342" cy="4116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40834-9F85-44E2-8AC5-B13F79520798}">
      <dsp:nvSpPr>
        <dsp:cNvPr id="0" name=""/>
        <dsp:cNvSpPr/>
      </dsp:nvSpPr>
      <dsp:spPr>
        <a:xfrm>
          <a:off x="0" y="1861"/>
          <a:ext cx="7293496" cy="5110706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Содержание Программы включает в себя следующие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образовательные области</a:t>
          </a:r>
          <a:br>
            <a:rPr lang="ru-RU" sz="1600" b="1" kern="1200" dirty="0" smtClean="0"/>
          </a:br>
          <a:r>
            <a:rPr lang="ru-RU" sz="1600" b="1" kern="1200" dirty="0" smtClean="0"/>
            <a:t>(образовательная область – структурная единица содержания образования, представляющая определенное направление развития и образования детей)</a:t>
          </a:r>
          <a:br>
            <a:rPr lang="ru-RU" sz="1600" b="1" kern="1200" dirty="0" smtClean="0"/>
          </a:br>
          <a:endParaRPr lang="ru-RU" sz="1600" b="1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ФГОС - </a:t>
          </a:r>
          <a:r>
            <a:rPr lang="ru-RU" sz="1400" b="1" kern="1200" dirty="0" smtClean="0"/>
            <a:t/>
          </a:r>
          <a:br>
            <a:rPr lang="ru-RU" sz="1400" b="1" kern="1200" dirty="0" smtClean="0"/>
          </a:br>
          <a:r>
            <a:rPr lang="ru-RU" sz="1400" b="1" kern="1200" dirty="0" smtClean="0"/>
            <a:t>1. социально - коммуникативное развитие;</a:t>
          </a:r>
          <a:br>
            <a:rPr lang="ru-RU" sz="1400" b="1" kern="1200" dirty="0" smtClean="0"/>
          </a:br>
          <a:r>
            <a:rPr lang="ru-RU" sz="1400" b="1" kern="1200" dirty="0" smtClean="0"/>
            <a:t>2. познавательное развитие;</a:t>
          </a:r>
          <a:br>
            <a:rPr lang="ru-RU" sz="1400" b="1" kern="1200" dirty="0" smtClean="0"/>
          </a:br>
          <a:r>
            <a:rPr lang="ru-RU" sz="1400" b="1" kern="1200" dirty="0" smtClean="0"/>
            <a:t>3. речевое развитие;</a:t>
          </a:r>
          <a:br>
            <a:rPr lang="ru-RU" sz="1400" b="1" kern="1200" dirty="0" smtClean="0"/>
          </a:br>
          <a:r>
            <a:rPr lang="ru-RU" sz="1400" b="1" kern="1200" dirty="0" smtClean="0"/>
            <a:t>4. художественно - эстетическое развитие;</a:t>
          </a:r>
          <a:br>
            <a:rPr lang="ru-RU" sz="1400" b="1" kern="1200" dirty="0" smtClean="0"/>
          </a:br>
          <a:r>
            <a:rPr lang="ru-RU" sz="1400" b="1" kern="1200" dirty="0" smtClean="0"/>
            <a:t>5. физическое развитие. </a:t>
          </a:r>
          <a:br>
            <a:rPr lang="ru-RU" sz="1400" b="1" kern="1200" dirty="0" smtClean="0"/>
          </a:br>
          <a:r>
            <a:rPr lang="ru-RU" sz="1400" b="1" kern="1200" dirty="0" smtClean="0"/>
            <a:t/>
          </a:r>
          <a:br>
            <a:rPr lang="ru-RU" sz="1400" b="1" kern="1200" dirty="0" smtClean="0"/>
          </a:br>
          <a:r>
            <a:rPr lang="ru-RU" sz="1400" b="1" u="sng" kern="1200" dirty="0" smtClean="0"/>
            <a:t>ФГТ – </a:t>
          </a:r>
          <a:r>
            <a:rPr lang="ru-RU" sz="1400" b="1" kern="1200" dirty="0" smtClean="0"/>
            <a:t/>
          </a:r>
          <a:br>
            <a:rPr lang="ru-RU" sz="1400" b="1" kern="1200" dirty="0" smtClean="0"/>
          </a:br>
          <a:r>
            <a:rPr lang="ru-RU" sz="1400" b="1" kern="1200" dirty="0" smtClean="0"/>
            <a:t>1. «Физическая культура» </a:t>
          </a:r>
          <a:br>
            <a:rPr lang="ru-RU" sz="1400" b="1" kern="1200" dirty="0" smtClean="0"/>
          </a:br>
          <a:r>
            <a:rPr lang="ru-RU" sz="1400" b="1" kern="1200" dirty="0" smtClean="0"/>
            <a:t>2. «Здоровье»</a:t>
          </a:r>
          <a:br>
            <a:rPr lang="ru-RU" sz="1400" b="1" kern="1200" dirty="0" smtClean="0"/>
          </a:br>
          <a:r>
            <a:rPr lang="ru-RU" sz="1400" b="1" kern="1200" dirty="0" smtClean="0"/>
            <a:t>3. «Социализация»</a:t>
          </a:r>
          <a:br>
            <a:rPr lang="ru-RU" sz="1400" b="1" kern="1200" dirty="0" smtClean="0"/>
          </a:br>
          <a:r>
            <a:rPr lang="ru-RU" sz="1400" b="1" kern="1200" dirty="0" smtClean="0"/>
            <a:t>4. «Труд»</a:t>
          </a:r>
          <a:br>
            <a:rPr lang="ru-RU" sz="1400" b="1" kern="1200" dirty="0" smtClean="0"/>
          </a:br>
          <a:r>
            <a:rPr lang="ru-RU" sz="1400" b="1" kern="1200" dirty="0" smtClean="0"/>
            <a:t>5. «Безопасность»</a:t>
          </a:r>
          <a:br>
            <a:rPr lang="ru-RU" sz="1400" b="1" kern="1200" dirty="0" smtClean="0"/>
          </a:br>
          <a:r>
            <a:rPr lang="ru-RU" sz="1400" b="1" kern="1200" dirty="0" smtClean="0"/>
            <a:t>6. «Познание» </a:t>
          </a:r>
          <a:br>
            <a:rPr lang="ru-RU" sz="1400" b="1" kern="1200" dirty="0" smtClean="0"/>
          </a:br>
          <a:r>
            <a:rPr lang="ru-RU" sz="1400" b="1" kern="1200" dirty="0" smtClean="0"/>
            <a:t>7. «Коммуникация» </a:t>
          </a:r>
          <a:br>
            <a:rPr lang="ru-RU" sz="1400" b="1" kern="1200" dirty="0" smtClean="0"/>
          </a:br>
          <a:r>
            <a:rPr lang="ru-RU" sz="1400" b="1" kern="1200" dirty="0" smtClean="0"/>
            <a:t>8. «Чтение художественной литературы»</a:t>
          </a:r>
          <a:br>
            <a:rPr lang="ru-RU" sz="1400" b="1" kern="1200" dirty="0" smtClean="0"/>
          </a:br>
          <a:r>
            <a:rPr lang="ru-RU" sz="1400" b="1" kern="1200" dirty="0" smtClean="0"/>
            <a:t>9. «Художественное творчество» </a:t>
          </a:r>
          <a:br>
            <a:rPr lang="ru-RU" sz="1400" b="1" kern="1200" dirty="0" smtClean="0"/>
          </a:br>
          <a:r>
            <a:rPr lang="ru-RU" sz="1400" b="1" kern="1200" dirty="0" smtClean="0"/>
            <a:t>10. «Музыка»</a:t>
          </a:r>
          <a:endParaRPr lang="ru-RU" sz="1400" kern="1200" dirty="0"/>
        </a:p>
      </dsp:txBody>
      <dsp:txXfrm>
        <a:off x="249484" y="251345"/>
        <a:ext cx="6794528" cy="46117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13388-F214-443B-920C-903DFF2E8686}">
      <dsp:nvSpPr>
        <dsp:cNvPr id="0" name=""/>
        <dsp:cNvSpPr/>
      </dsp:nvSpPr>
      <dsp:spPr>
        <a:xfrm rot="5400000">
          <a:off x="4067289" y="-1186550"/>
          <a:ext cx="1932162" cy="4737290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цели и задачи реализации Программы;</a:t>
          </a:r>
          <a:endParaRPr lang="ru-RU" sz="9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/>
            <a:t>принципы и подходы к формированию Программы;</a:t>
          </a:r>
          <a:endParaRPr lang="ru-RU" sz="14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/>
            <a:t> значимые для разработки и реализации Программы характеристики </a:t>
          </a:r>
          <a:endParaRPr lang="ru-RU" sz="1400" kern="1200" dirty="0"/>
        </a:p>
        <a:p>
          <a:pPr marL="114300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2664725" y="310334"/>
        <a:ext cx="4642970" cy="1743522"/>
      </dsp:txXfrm>
    </dsp:sp>
    <dsp:sp modelId="{393433AB-5258-414F-805A-FB0EA6372BD2}">
      <dsp:nvSpPr>
        <dsp:cNvPr id="0" name=""/>
        <dsp:cNvSpPr/>
      </dsp:nvSpPr>
      <dsp:spPr>
        <a:xfrm>
          <a:off x="576057" y="360021"/>
          <a:ext cx="2087839" cy="1809846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1. Пояснительная записка:</a:t>
          </a:r>
          <a:endParaRPr lang="ru-RU" sz="1600" kern="1200" dirty="0" smtClean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200" kern="1200" dirty="0"/>
        </a:p>
      </dsp:txBody>
      <dsp:txXfrm>
        <a:off x="664406" y="448370"/>
        <a:ext cx="1911141" cy="1633148"/>
      </dsp:txXfrm>
    </dsp:sp>
    <dsp:sp modelId="{4F24585E-2F13-45BC-AADD-2B5E5578DFB5}">
      <dsp:nvSpPr>
        <dsp:cNvPr id="0" name=""/>
        <dsp:cNvSpPr/>
      </dsp:nvSpPr>
      <dsp:spPr>
        <a:xfrm rot="5400000">
          <a:off x="4103373" y="788532"/>
          <a:ext cx="1859994" cy="4737290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конкретизируют требования Стандарта к целевым ориентирам в обязательной части и части, формируемой участниками образовательных отношений, с учетом возрастных возможностей и индивидуальных различий детей, а также особенностей развития детей с ограниченными возможностями здоровья и детей-инвалидов.</a:t>
          </a:r>
          <a:endParaRPr lang="ru-RU" sz="1400" kern="1200" dirty="0"/>
        </a:p>
      </dsp:txBody>
      <dsp:txXfrm rot="-5400000">
        <a:off x="2664726" y="2317977"/>
        <a:ext cx="4646493" cy="1678400"/>
      </dsp:txXfrm>
    </dsp:sp>
    <dsp:sp modelId="{23450E1E-9E85-45B1-A6F8-EAFC733F585B}">
      <dsp:nvSpPr>
        <dsp:cNvPr id="0" name=""/>
        <dsp:cNvSpPr/>
      </dsp:nvSpPr>
      <dsp:spPr>
        <a:xfrm>
          <a:off x="576057" y="2232241"/>
          <a:ext cx="2088665" cy="177400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2. Планируемые результаты освоения Программы:</a:t>
          </a:r>
          <a:endParaRPr lang="ru-RU" sz="1600" kern="1200" dirty="0"/>
        </a:p>
      </dsp:txBody>
      <dsp:txXfrm>
        <a:off x="662657" y="2318841"/>
        <a:ext cx="1915465" cy="1600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60BDA-3770-419A-BD1A-AE30688705E7}">
      <dsp:nvSpPr>
        <dsp:cNvPr id="0" name=""/>
        <dsp:cNvSpPr/>
      </dsp:nvSpPr>
      <dsp:spPr>
        <a:xfrm>
          <a:off x="1083527" y="2491"/>
          <a:ext cx="5647260" cy="1644207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а) описание образовательной деятельности по пяти образовательным областям с учётом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содержания;</a:t>
          </a:r>
          <a:endParaRPr lang="ru-RU" sz="1600" kern="1200" dirty="0"/>
        </a:p>
      </dsp:txBody>
      <dsp:txXfrm>
        <a:off x="1163791" y="82755"/>
        <a:ext cx="5486732" cy="1483679"/>
      </dsp:txXfrm>
    </dsp:sp>
    <dsp:sp modelId="{FDBB7736-275D-4FB5-8FE6-B59EDDC24ED1}">
      <dsp:nvSpPr>
        <dsp:cNvPr id="0" name=""/>
        <dsp:cNvSpPr/>
      </dsp:nvSpPr>
      <dsp:spPr>
        <a:xfrm>
          <a:off x="1083527" y="1728909"/>
          <a:ext cx="5647260" cy="1644207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б) описание вариативных форм, способов, средств реализации программы с учётом возрастных и индивидуальных особенностей воспитанников, специфики их образовательных потребностей и интересов;</a:t>
          </a:r>
          <a:endParaRPr lang="ru-RU" sz="1600" kern="1200" dirty="0"/>
        </a:p>
      </dsp:txBody>
      <dsp:txXfrm>
        <a:off x="1163791" y="1809173"/>
        <a:ext cx="5486732" cy="1483679"/>
      </dsp:txXfrm>
    </dsp:sp>
    <dsp:sp modelId="{4B683C4B-B38E-4A3C-8296-A857E8CC7FAC}">
      <dsp:nvSpPr>
        <dsp:cNvPr id="0" name=""/>
        <dsp:cNvSpPr/>
      </dsp:nvSpPr>
      <dsp:spPr>
        <a:xfrm>
          <a:off x="1083527" y="3455327"/>
          <a:ext cx="5681817" cy="1644207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в) описание образовательной деятельности по коррекции нарушений развития детей в случае, если эта работа предусмотрена Программой</a:t>
          </a:r>
          <a:endParaRPr lang="ru-RU" sz="1600" kern="1200" dirty="0"/>
        </a:p>
      </dsp:txBody>
      <dsp:txXfrm>
        <a:off x="1163791" y="3535591"/>
        <a:ext cx="5521289" cy="14836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C08C9-2E92-48A8-85DF-D96A9518533B}">
      <dsp:nvSpPr>
        <dsp:cNvPr id="0" name=""/>
        <dsp:cNvSpPr/>
      </dsp:nvSpPr>
      <dsp:spPr>
        <a:xfrm>
          <a:off x="0" y="40524"/>
          <a:ext cx="7848872" cy="80496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особенности образовательной деятельности разных видов и </a:t>
          </a:r>
          <a:r>
            <a:rPr lang="ru-RU" sz="2000" b="1" kern="1200" dirty="0" smtClean="0">
              <a:solidFill>
                <a:srgbClr val="FF0000"/>
              </a:solidFill>
            </a:rPr>
            <a:t>культурных практик</a:t>
          </a:r>
          <a:r>
            <a:rPr lang="ru-RU" sz="2000" b="1" kern="1200" dirty="0" smtClean="0">
              <a:solidFill>
                <a:schemeClr val="tx1"/>
              </a:solidFill>
            </a:rPr>
            <a:t>;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9295" y="79819"/>
        <a:ext cx="7770282" cy="726370"/>
      </dsp:txXfrm>
    </dsp:sp>
    <dsp:sp modelId="{34B6D612-8D7D-4BF3-80CF-2AFE87438140}">
      <dsp:nvSpPr>
        <dsp:cNvPr id="0" name=""/>
        <dsp:cNvSpPr/>
      </dsp:nvSpPr>
      <dsp:spPr>
        <a:xfrm>
          <a:off x="0" y="969324"/>
          <a:ext cx="7848872" cy="80496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способы и направления поддержки детской инициативы;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9295" y="1008619"/>
        <a:ext cx="7770282" cy="726370"/>
      </dsp:txXfrm>
    </dsp:sp>
    <dsp:sp modelId="{9632D984-7752-4A6B-8458-FF018FD76B64}">
      <dsp:nvSpPr>
        <dsp:cNvPr id="0" name=""/>
        <dsp:cNvSpPr/>
      </dsp:nvSpPr>
      <dsp:spPr>
        <a:xfrm>
          <a:off x="0" y="1898124"/>
          <a:ext cx="7848872" cy="80496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особенности взаимодействия педагогического коллектива с семьями воспитанников;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9295" y="1937419"/>
        <a:ext cx="7770282" cy="726370"/>
      </dsp:txXfrm>
    </dsp:sp>
    <dsp:sp modelId="{5A9A096B-80DE-4A53-B5B2-5B5729F918C1}">
      <dsp:nvSpPr>
        <dsp:cNvPr id="0" name=""/>
        <dsp:cNvSpPr/>
      </dsp:nvSpPr>
      <dsp:spPr>
        <a:xfrm>
          <a:off x="0" y="2826924"/>
          <a:ext cx="7848872" cy="80496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иные характеристики, наиболее существенные с точки зрения авторов Программы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9295" y="2866219"/>
        <a:ext cx="7770282" cy="726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FDF46-EF94-4DAA-9D6D-6CE73F5B3F0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2F2C0-203A-4772-B256-6210DEA41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61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D1DF9C-DF7B-400F-B527-C54678EBABCE}" type="slidenum">
              <a:rPr lang="ru-RU">
                <a:solidFill>
                  <a:prstClr val="black"/>
                </a:solidFill>
              </a:rPr>
              <a:pPr eaLnBrk="1" hangingPunct="1"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1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8B994-577B-4DD7-AA92-23038FC81D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CAB64-18C4-4570-85EC-3731C2A069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820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5691-5A30-49B2-9037-0131CF2D6F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25652-CFD9-46DD-881D-292569780B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421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C7BF-5ECE-4496-AF89-EC9825D9A3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C3EBB-2760-44CD-80C3-5A18E3C1FC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88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F8A8-AE16-4A27-AF56-C3D8F75D63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C12FE-4CB3-4A0F-B4B3-6670F34546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194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9B28-85FD-4C88-BEF5-B8898C61D2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D4E5C-C0B3-4B01-BDD6-99E53807C8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811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AB4D5-E59B-4DCC-ADD1-31924A7933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75D18-2C22-448A-9FE2-48A9838686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4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90B17-15A4-4610-9F67-3549C67EA3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078B6-F809-4AF9-BB06-A34AA14A51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08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81F91-2AA0-4766-B437-F6FF993F5A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41B2E-CB60-439C-8792-EE0B788298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08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D8ADA-3004-433E-8715-82BFCBFA2B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CBCFF-B6E2-43A0-9C39-765621AAA5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24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F4EF-0721-4660-92A8-1529EF6556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56391-25A0-40CF-9067-F9F85E43C6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74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2A585-10C0-4E4A-9920-3E283D50D1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21947-39BC-4B9E-B1F1-BC336B6789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2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t="-3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D708F6-D728-4AE4-B487-11140D816E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A82646-BC6D-4C49-A962-640E3D967644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0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mon-ru.livejournal.com/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06.10.14/&#1044;&#1045;&#1051;&#1054;&#1042;&#1040;&#1071;%20&#1048;&#1043;&#1056;&#1040;%20&#1044;&#1051;&#1071;%20&#1055;&#1045;&#1044;&#1040;&#1043;&#1054;&#1043;&#1054;&#1042;!!!.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692696"/>
            <a:ext cx="7704856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Федеральные государственные образовательные стандарты дошкольного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>
                <a:ea typeface="+mj-ea"/>
                <a:cs typeface="+mj-cs"/>
              </a:rPr>
              <a:t>Руководитель рабочей группы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>
                <a:ea typeface="+mj-ea"/>
                <a:cs typeface="+mj-cs"/>
              </a:rPr>
              <a:t>по разработке проекта ФГОС ДО,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>
                <a:ea typeface="+mj-ea"/>
                <a:cs typeface="+mj-cs"/>
              </a:rPr>
              <a:t>директор  Федерального института развития образования (ФИРО)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ea typeface="+mj-ea"/>
                <a:cs typeface="+mj-cs"/>
              </a:rPr>
              <a:t>Александр Григорьевич </a:t>
            </a:r>
            <a:r>
              <a:rPr lang="ru-RU" sz="1600" b="1" dirty="0" err="1" smtClean="0">
                <a:ea typeface="+mj-ea"/>
                <a:cs typeface="+mj-cs"/>
              </a:rPr>
              <a:t>Асмолов</a:t>
            </a:r>
            <a:endParaRPr lang="ru-RU" sz="1600" b="1" dirty="0"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5301208"/>
            <a:ext cx="4640560" cy="79208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Лудкова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Надежда Геннадьевна,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старший воспитатель детского сада №5 «Сказка»,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п.Березник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2013г.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81" y="3582742"/>
            <a:ext cx="18383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476672"/>
            <a:ext cx="8136904" cy="576064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b="1" dirty="0">
                <a:solidFill>
                  <a:schemeClr val="accent2">
                    <a:lumMod val="75000"/>
                  </a:schemeClr>
                </a:solidFill>
              </a:rPr>
              <a:t>ЗАДАЧИ СТАНДАРТА:</a:t>
            </a:r>
          </a:p>
          <a:p>
            <a:r>
              <a:rPr lang="ru-RU" sz="5600" b="1" dirty="0" smtClean="0">
                <a:solidFill>
                  <a:schemeClr val="tx1"/>
                </a:solidFill>
              </a:rPr>
              <a:t>● охраны и укрепления физического и психического здоровья детей, в том числе их эмоционального благополучия; </a:t>
            </a:r>
          </a:p>
          <a:p>
            <a:r>
              <a:rPr lang="ru-RU" sz="5600" b="1" dirty="0" smtClean="0">
                <a:solidFill>
                  <a:schemeClr val="tx1"/>
                </a:solidFill>
              </a:rPr>
              <a:t> ●обеспечения равных возможностей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особенностей (в том числе ограниченных возможностей здоровья);</a:t>
            </a:r>
          </a:p>
          <a:p>
            <a:r>
              <a:rPr lang="ru-RU" sz="5600" b="1" dirty="0" smtClean="0">
                <a:solidFill>
                  <a:schemeClr val="tx1"/>
                </a:solidFill>
              </a:rPr>
              <a:t>● обеспечение преемственности целей, задач и содержания образования, реализуемых в рамках образовательных программ различных уровней;</a:t>
            </a:r>
          </a:p>
          <a:p>
            <a:r>
              <a:rPr lang="ru-RU" sz="5600" b="1" dirty="0" smtClean="0">
                <a:solidFill>
                  <a:schemeClr val="tx1"/>
                </a:solidFill>
              </a:rPr>
              <a:t>● создания благоприятных условий развития детей в соответствии с его возрастными и индивидуальными особенностями</a:t>
            </a:r>
            <a:r>
              <a:rPr lang="ru-RU" sz="5600" b="1" dirty="0" smtClean="0">
                <a:solidFill>
                  <a:srgbClr val="FF0000"/>
                </a:solidFill>
              </a:rPr>
              <a:t> </a:t>
            </a:r>
            <a:r>
              <a:rPr lang="ru-RU" sz="5600" b="1" dirty="0" smtClean="0">
                <a:solidFill>
                  <a:schemeClr val="tx1"/>
                </a:solidFill>
              </a:rPr>
              <a:t>и склонностями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r>
              <a:rPr lang="ru-RU" sz="5600" b="1" dirty="0" smtClean="0">
                <a:solidFill>
                  <a:schemeClr val="tx1"/>
                </a:solidFill>
              </a:rPr>
              <a:t>● 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r>
              <a:rPr lang="ru-RU" sz="5600" b="1" dirty="0" smtClean="0">
                <a:solidFill>
                  <a:schemeClr val="tx1"/>
                </a:solidFill>
              </a:rPr>
              <a:t>● формирования общей культуры личности детей,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</a:t>
            </a:r>
            <a:r>
              <a:rPr lang="ru-RU" sz="5600" b="1" dirty="0" smtClean="0">
                <a:solidFill>
                  <a:srgbClr val="FF0000"/>
                </a:solidFill>
              </a:rPr>
              <a:t>предпосылок </a:t>
            </a:r>
            <a:r>
              <a:rPr lang="ru-RU" sz="5600" b="1" dirty="0">
                <a:solidFill>
                  <a:srgbClr val="FF0000"/>
                </a:solidFill>
              </a:rPr>
              <a:t>учебной деятельности</a:t>
            </a:r>
            <a:r>
              <a:rPr lang="ru-RU" sz="5600" b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5600" b="1" dirty="0" smtClean="0">
                <a:solidFill>
                  <a:schemeClr val="tx1"/>
                </a:solidFill>
              </a:rPr>
              <a:t>● обеспечения вариативности и разнообразия содержания образовательных программ и организационных форм уровня дошкольного образования, возможности формирования образовательных программ различной направленности с учётом образовательных потребностей и способностей детей;</a:t>
            </a:r>
          </a:p>
          <a:p>
            <a:r>
              <a:rPr lang="ru-RU" sz="5600" b="1" dirty="0" smtClean="0">
                <a:solidFill>
                  <a:schemeClr val="tx1"/>
                </a:solidFill>
              </a:rPr>
              <a:t>● формирования социокультурной среды, соответствующей </a:t>
            </a:r>
            <a:r>
              <a:rPr lang="ru-RU" sz="5600" b="1" dirty="0" smtClean="0">
                <a:solidFill>
                  <a:srgbClr val="FF0000"/>
                </a:solidFill>
              </a:rPr>
              <a:t>возрастным, индивидуальным,  </a:t>
            </a:r>
          </a:p>
          <a:p>
            <a:r>
              <a:rPr lang="ru-RU" sz="5600" b="1" dirty="0" smtClean="0">
                <a:solidFill>
                  <a:srgbClr val="FF0000"/>
                </a:solidFill>
              </a:rPr>
              <a:t>                          психологическим  и физиологическим особенностям детей</a:t>
            </a:r>
            <a:r>
              <a:rPr lang="ru-RU" sz="5600" b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5600" b="1" dirty="0" smtClean="0">
                <a:solidFill>
                  <a:schemeClr val="tx1"/>
                </a:solidFill>
              </a:rPr>
              <a:t>                      ● обеспечения психолого-педагогической поддержки семьи и повышения    </a:t>
            </a:r>
          </a:p>
          <a:p>
            <a:r>
              <a:rPr lang="ru-RU" sz="5600" b="1" dirty="0" smtClean="0">
                <a:solidFill>
                  <a:srgbClr val="FF0000"/>
                </a:solidFill>
              </a:rPr>
              <a:t>                          компетентности </a:t>
            </a:r>
            <a:r>
              <a:rPr lang="ru-RU" sz="5600" b="1" dirty="0" smtClean="0">
                <a:solidFill>
                  <a:schemeClr val="tx1"/>
                </a:solidFill>
              </a:rPr>
              <a:t>родителей (законных представителей) в вопросах развития и</a:t>
            </a:r>
          </a:p>
          <a:p>
            <a:r>
              <a:rPr lang="ru-RU" sz="5600" b="1" dirty="0" smtClean="0">
                <a:solidFill>
                  <a:schemeClr val="tx1"/>
                </a:solidFill>
              </a:rPr>
              <a:t>                          образования, охраны и укрепления здоровья детей</a:t>
            </a:r>
          </a:p>
          <a:p>
            <a:r>
              <a:rPr lang="ru-RU" sz="5600" b="1" dirty="0" smtClean="0">
                <a:solidFill>
                  <a:schemeClr val="tx1"/>
                </a:solidFill>
              </a:rPr>
              <a:t>                  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5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89298246"/>
              </p:ext>
            </p:extLst>
          </p:nvPr>
        </p:nvGraphicFramePr>
        <p:xfrm>
          <a:off x="683568" y="548680"/>
          <a:ext cx="77724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92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851653"/>
              </p:ext>
            </p:extLst>
          </p:nvPr>
        </p:nvGraphicFramePr>
        <p:xfrm>
          <a:off x="899592" y="764704"/>
          <a:ext cx="7355160" cy="417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8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1. ТРЕБОВАНИЯ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 СТРУКТУРЕ ОСНОВНОЙ ОБРАЗОВАТЕЛЬНОЙ ПРОГРАММЫ ДОШКОЛЬНОГО ОБРАЗОВАНИЯ И ЕЕ ОБЪЕМУ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50267239"/>
              </p:ext>
            </p:extLst>
          </p:nvPr>
        </p:nvGraphicFramePr>
        <p:xfrm>
          <a:off x="611560" y="1628800"/>
          <a:ext cx="79928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37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341899"/>
              </p:ext>
            </p:extLst>
          </p:nvPr>
        </p:nvGraphicFramePr>
        <p:xfrm>
          <a:off x="611560" y="548680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72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15182982"/>
              </p:ext>
            </p:extLst>
          </p:nvPr>
        </p:nvGraphicFramePr>
        <p:xfrm>
          <a:off x="1259632" y="476672"/>
          <a:ext cx="7293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64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   </a:t>
            </a:r>
            <a:br>
              <a:rPr lang="ru-RU" dirty="0" smtClean="0"/>
            </a:br>
            <a:r>
              <a:rPr lang="ru-RU" sz="1800" dirty="0" smtClean="0"/>
              <a:t>   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0820" y="476672"/>
            <a:ext cx="7283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Конкретное содержание указанных образовательных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     областей зависит от возраста детей и должно реализовываться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     в определённых видах деятельности: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1556792"/>
            <a:ext cx="7920880" cy="4752527"/>
          </a:xfrm>
        </p:spPr>
        <p:txBody>
          <a:bodyPr>
            <a:noAutofit/>
          </a:bodyPr>
          <a:lstStyle/>
          <a:p>
            <a:pPr marL="0" lvl="0" indent="0" rtl="0">
              <a:buNone/>
            </a:pPr>
            <a:endParaRPr lang="ru-RU" sz="1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9572" y="1412775"/>
            <a:ext cx="8076883" cy="468052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chemeClr val="tx1"/>
                </a:solidFill>
              </a:rPr>
              <a:t>Виды детской деятельности (ФГОС)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r>
              <a:rPr lang="ru-RU" sz="1600" b="1" dirty="0">
                <a:solidFill>
                  <a:schemeClr val="tx1"/>
                </a:solidFill>
              </a:rPr>
              <a:t>игровая </a:t>
            </a:r>
            <a:r>
              <a:rPr lang="ru-RU" sz="1600" b="1" dirty="0" smtClean="0">
                <a:solidFill>
                  <a:schemeClr val="tx1"/>
                </a:solidFill>
              </a:rPr>
              <a:t>(в </a:t>
            </a:r>
            <a:r>
              <a:rPr lang="ru-RU" sz="1600" b="1" dirty="0">
                <a:solidFill>
                  <a:schemeClr val="tx1"/>
                </a:solidFill>
              </a:rPr>
              <a:t>том числе сюжетно-ролевые, </a:t>
            </a:r>
            <a:r>
              <a:rPr lang="ru-RU" sz="1600" b="1" dirty="0" smtClean="0">
                <a:solidFill>
                  <a:schemeClr val="tx1"/>
                </a:solidFill>
              </a:rPr>
              <a:t>режиссёрские, игры </a:t>
            </a:r>
            <a:r>
              <a:rPr lang="ru-RU" sz="1600" b="1" dirty="0">
                <a:solidFill>
                  <a:schemeClr val="tx1"/>
                </a:solidFill>
              </a:rPr>
              <a:t>с </a:t>
            </a:r>
            <a:r>
              <a:rPr lang="ru-RU" sz="1600" b="1" dirty="0" smtClean="0">
                <a:solidFill>
                  <a:schemeClr val="tx1"/>
                </a:solidFill>
              </a:rPr>
              <a:t>правилами и другие виды игры);</a:t>
            </a: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– коммуникативная </a:t>
            </a:r>
            <a:r>
              <a:rPr lang="ru-RU" sz="1600" b="1" dirty="0" smtClean="0">
                <a:solidFill>
                  <a:schemeClr val="tx1"/>
                </a:solidFill>
              </a:rPr>
              <a:t>(общение </a:t>
            </a:r>
            <a:r>
              <a:rPr lang="ru-RU" sz="1600" b="1" dirty="0">
                <a:solidFill>
                  <a:schemeClr val="tx1"/>
                </a:solidFill>
              </a:rPr>
              <a:t>и взаимодействие со взрослыми и </a:t>
            </a:r>
            <a:r>
              <a:rPr lang="ru-RU" sz="1600" b="1" dirty="0" smtClean="0">
                <a:solidFill>
                  <a:schemeClr val="tx1"/>
                </a:solidFill>
              </a:rPr>
              <a:t>сверстниками);</a:t>
            </a: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– познавательно-исследовательская (исследования объектов окружающего мира и экспериментирования с ними);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</a:rPr>
              <a:t>– восприятие художественной литературы и фольклора;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</a:rPr>
              <a:t>самообслуживание и элементарный бытовой труд (в помещении и на улице);</a:t>
            </a:r>
          </a:p>
          <a:p>
            <a:pPr lvl="0"/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r>
              <a:rPr lang="ru-RU" sz="1600" b="1" dirty="0">
                <a:solidFill>
                  <a:schemeClr val="tx1"/>
                </a:solidFill>
              </a:rPr>
              <a:t>конструирование из </a:t>
            </a:r>
            <a:r>
              <a:rPr lang="ru-RU" sz="1600" b="1" dirty="0" smtClean="0">
                <a:solidFill>
                  <a:schemeClr val="tx1"/>
                </a:solidFill>
              </a:rPr>
              <a:t>различного материала, включая конструкторы, модули, бумагу, природный и иной материал;</a:t>
            </a:r>
          </a:p>
          <a:p>
            <a:pPr lvl="0"/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r>
              <a:rPr lang="ru-RU" sz="1600" b="1" dirty="0">
                <a:solidFill>
                  <a:schemeClr val="tx1"/>
                </a:solidFill>
              </a:rPr>
              <a:t>изобразительная (рисование, лепка, аппликация</a:t>
            </a:r>
            <a:r>
              <a:rPr lang="ru-RU" sz="1600" b="1" dirty="0" smtClean="0">
                <a:solidFill>
                  <a:schemeClr val="tx1"/>
                </a:solidFill>
              </a:rPr>
              <a:t>);</a:t>
            </a:r>
          </a:p>
          <a:p>
            <a:pPr lvl="0"/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r>
              <a:rPr lang="ru-RU" sz="1600" b="1" dirty="0">
                <a:solidFill>
                  <a:schemeClr val="tx1"/>
                </a:solidFill>
              </a:rPr>
              <a:t>музыкальная </a:t>
            </a:r>
            <a:r>
              <a:rPr lang="ru-RU" sz="1600" b="1" dirty="0" smtClean="0">
                <a:solidFill>
                  <a:schemeClr val="tx1"/>
                </a:solidFill>
              </a:rPr>
              <a:t>(восприятие и понимание смысла музыкальных произведений, пение</a:t>
            </a:r>
            <a:r>
              <a:rPr lang="ru-RU" sz="1600" b="1" dirty="0">
                <a:solidFill>
                  <a:schemeClr val="tx1"/>
                </a:solidFill>
              </a:rPr>
              <a:t>, музыкально-ритмические движения, игры </a:t>
            </a:r>
            <a:r>
              <a:rPr lang="ru-RU" sz="1600" b="1" dirty="0" smtClean="0">
                <a:solidFill>
                  <a:schemeClr val="tx1"/>
                </a:solidFill>
              </a:rPr>
              <a:t>на  </a:t>
            </a:r>
            <a:r>
              <a:rPr lang="ru-RU" sz="1600" b="1" dirty="0">
                <a:solidFill>
                  <a:schemeClr val="tx1"/>
                </a:solidFill>
              </a:rPr>
              <a:t>детских музыкальных инструментах</a:t>
            </a:r>
            <a:r>
              <a:rPr lang="ru-RU" sz="1600" b="1" dirty="0" smtClean="0">
                <a:solidFill>
                  <a:schemeClr val="tx1"/>
                </a:solidFill>
              </a:rPr>
              <a:t>);</a:t>
            </a:r>
          </a:p>
          <a:p>
            <a:pPr lvl="0"/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r>
              <a:rPr lang="ru-RU" sz="1600" b="1" dirty="0">
                <a:solidFill>
                  <a:schemeClr val="tx1"/>
                </a:solidFill>
              </a:rPr>
              <a:t>двигательная (овладение основными движениями</a:t>
            </a:r>
            <a:r>
              <a:rPr lang="ru-RU" sz="1600" b="1" dirty="0" smtClean="0">
                <a:solidFill>
                  <a:schemeClr val="tx1"/>
                </a:solidFill>
              </a:rPr>
              <a:t>)</a:t>
            </a: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СТРУКТУРА ПРОГРАММЫ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1196752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38436" y="1187900"/>
            <a:ext cx="7283152" cy="324036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</a:t>
            </a:r>
          </a:p>
          <a:p>
            <a:r>
              <a:rPr lang="ru-RU" b="1" dirty="0"/>
              <a:t>Обязательная часть объём не менее 60% (если она не дублирует содержание одной из Примерных программ, должна быть представлена развёрнуто); </a:t>
            </a:r>
          </a:p>
          <a:p>
            <a:r>
              <a:rPr lang="ru-RU" b="1" dirty="0"/>
              <a:t>Часть, формируемая участниками образовательных отношений, – </a:t>
            </a:r>
            <a:r>
              <a:rPr lang="ru-RU" b="1" dirty="0" smtClean="0"/>
              <a:t>не </a:t>
            </a:r>
            <a:r>
              <a:rPr lang="ru-RU" b="1" dirty="0"/>
              <a:t>более 40% (может быть представлена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работы).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800" y="4581128"/>
            <a:ext cx="4824536" cy="172819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ФГТ</a:t>
            </a:r>
          </a:p>
          <a:p>
            <a:r>
              <a:rPr lang="ru-RU" b="1" dirty="0">
                <a:solidFill>
                  <a:schemeClr val="tx1"/>
                </a:solidFill>
              </a:rPr>
              <a:t>Обязательная часть объём не менее 80%</a:t>
            </a:r>
          </a:p>
          <a:p>
            <a:r>
              <a:rPr lang="ru-RU" b="1" dirty="0">
                <a:solidFill>
                  <a:schemeClr val="tx1"/>
                </a:solidFill>
              </a:rPr>
              <a:t>Часть, формируемая участниками образовательных отношений, – </a:t>
            </a:r>
          </a:p>
          <a:p>
            <a:r>
              <a:rPr lang="ru-RU" b="1" dirty="0">
                <a:solidFill>
                  <a:schemeClr val="tx1"/>
                </a:solidFill>
              </a:rPr>
              <a:t>не более 20% </a:t>
            </a:r>
          </a:p>
        </p:txBody>
      </p:sp>
    </p:spTree>
    <p:extLst>
      <p:ext uri="{BB962C8B-B14F-4D97-AF65-F5344CB8AC3E}">
        <p14:creationId xmlns:p14="http://schemas.microsoft.com/office/powerpoint/2010/main" val="35048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Программа должна включать три основных раздела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(в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каждом разделе отражается обязательная часть и часть, формируемая участниками образовательных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отношений)</a:t>
            </a:r>
            <a:r>
              <a:rPr lang="ru-RU" sz="2000" b="1" dirty="0"/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ЦЕЛЕВОЙ РАЗДЕЛ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ОБЯЗАТЕЛЬНАЯ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ЧАСТЬ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2025938"/>
              </p:ext>
            </p:extLst>
          </p:nvPr>
        </p:nvGraphicFramePr>
        <p:xfrm>
          <a:off x="1259632" y="1916832"/>
          <a:ext cx="740201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7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309787"/>
              </p:ext>
            </p:extLst>
          </p:nvPr>
        </p:nvGraphicFramePr>
        <p:xfrm>
          <a:off x="776264" y="1052736"/>
          <a:ext cx="7848872" cy="510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764704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9995" y="580038"/>
            <a:ext cx="3824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ІІ.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СОДЕРЖАТЕЛЬНЫЙ РАЗДЕЛ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ИССЛЕДОВАНИЕ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ожидания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родителей, воспитателей, учителей начальной школы по отношению к дошкольному образованию.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62606"/>
            <a:ext cx="6063481" cy="493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8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 Содержательном разделе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«Обязательной части» Программы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должны быть представлены: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14468027"/>
              </p:ext>
            </p:extLst>
          </p:nvPr>
        </p:nvGraphicFramePr>
        <p:xfrm>
          <a:off x="683568" y="1268760"/>
          <a:ext cx="784887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47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6864" cy="16561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Содержательный раздел «Части, формируемой участниками образовательного процесса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» Программы формируется участниками образовательных отношений самостоятельно, с учётом (при необходимости) парциальных образовательных и иных программ.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39650"/>
              </p:ext>
            </p:extLst>
          </p:nvPr>
        </p:nvGraphicFramePr>
        <p:xfrm>
          <a:off x="755576" y="2204864"/>
          <a:ext cx="7920880" cy="37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96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ІІІ.ОРГАНИЗАЦИОННЫЙ РАЗДЕЛ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4653117"/>
              </p:ext>
            </p:extLst>
          </p:nvPr>
        </p:nvGraphicFramePr>
        <p:xfrm>
          <a:off x="899592" y="1196752"/>
          <a:ext cx="763284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98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Организация образовательной деятельности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осуществляется через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3"/>
            <a:ext cx="8064896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160358"/>
            <a:ext cx="7704856" cy="239256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</a:t>
            </a:r>
          </a:p>
          <a:p>
            <a:r>
              <a:rPr lang="ru-RU" b="1" dirty="0"/>
              <a:t>● непосредственно образовательную деятельность (не связанную с одновременным проведением режимных моментов);</a:t>
            </a:r>
          </a:p>
          <a:p>
            <a:r>
              <a:rPr lang="ru-RU" b="1" dirty="0"/>
              <a:t>● образовательную деятельность, осуществляемую в режимных моментах (во время утреннего прихода детей в образовательную организацию, прогулки, подготовки к приемам пищи и дневному сну  и т.п.);</a:t>
            </a:r>
          </a:p>
          <a:p>
            <a:r>
              <a:rPr lang="ru-RU" b="1" dirty="0"/>
              <a:t>● взаимодействие с семьями детей по реализации Программы.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7704" y="3717032"/>
            <a:ext cx="6264696" cy="229026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образовательную деятельность, осуществляемую в процессе организации различных видов детской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образовательную деятельность, осуществляемую в ходе режимных моментов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самостоятельную </a:t>
            </a:r>
            <a:r>
              <a:rPr lang="ru-RU" b="1" dirty="0">
                <a:solidFill>
                  <a:schemeClr val="tx1"/>
                </a:solidFill>
              </a:rPr>
              <a:t>деятельность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взаимодействие </a:t>
            </a:r>
            <a:r>
              <a:rPr lang="ru-RU" b="1" dirty="0">
                <a:solidFill>
                  <a:schemeClr val="tx1"/>
                </a:solidFill>
              </a:rPr>
              <a:t>с семьями детей</a:t>
            </a:r>
          </a:p>
        </p:txBody>
      </p:sp>
    </p:spTree>
    <p:extLst>
      <p:ext uri="{BB962C8B-B14F-4D97-AF65-F5344CB8AC3E}">
        <p14:creationId xmlns:p14="http://schemas.microsoft.com/office/powerpoint/2010/main" val="13581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2. ТРЕБОВАНИЯ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К УСЛОВИЯМ РЕАЛИЗАЦИИ ОСНОВНОЙ ОБРАЗОВАТЕЛЬНОЙ ПРОГРАММЫ ДОШКОЛЬНОГО ОБРАЗОВАНИЯ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96112207"/>
              </p:ext>
            </p:extLst>
          </p:nvPr>
        </p:nvGraphicFramePr>
        <p:xfrm>
          <a:off x="611560" y="1628800"/>
          <a:ext cx="792088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99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418559"/>
              </p:ext>
            </p:extLst>
          </p:nvPr>
        </p:nvGraphicFramePr>
        <p:xfrm>
          <a:off x="827584" y="476672"/>
          <a:ext cx="7560840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40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І. Требования к психолого-педагогическим условиям реализации основной образовательной программы дошкольного образования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20498"/>
            <a:ext cx="8229600" cy="4852988"/>
          </a:xfrm>
          <a:prstGeom prst="rect">
            <a:avLst/>
          </a:prstGeom>
        </p:spPr>
        <p:txBody>
          <a:bodyPr/>
          <a:lstStyle/>
          <a:p>
            <a:pPr lvl="0" rtl="0"/>
            <a:r>
              <a:rPr lang="ru-RU" sz="1600" b="1" dirty="0" smtClean="0"/>
              <a:t>1) уважение взрослых к человеческому достоинству детей, формирование и поддержка их положительной самооценки, уверенности в собственных возможностях и способностях;</a:t>
            </a:r>
            <a:endParaRPr lang="ru-RU" sz="1600" b="1" dirty="0"/>
          </a:p>
          <a:p>
            <a:pPr lvl="0" rtl="0"/>
            <a:r>
              <a:rPr lang="ru-RU" sz="1600" b="1" dirty="0" smtClean="0"/>
              <a:t>2) использование в образовательной деятельности форм и методов работы с детьми, соответствующих их возрастным и индивидуальным особенностям (недопустимость как искусственного ускорения, так и искусственного замедления развития детей);</a:t>
            </a:r>
            <a:endParaRPr lang="ru-RU" sz="1600" b="1" dirty="0"/>
          </a:p>
          <a:p>
            <a:pPr lvl="0" rtl="0"/>
            <a:r>
              <a:rPr lang="ru-RU" sz="1600" b="1" dirty="0" smtClean="0"/>
              <a:t>3) построение образовательной деятельности на основе взаимодействия взрослых с детьми, ориентированного на интересы и возможности каждого ребёнка и учитывающего </a:t>
            </a:r>
            <a:r>
              <a:rPr lang="ru-RU" sz="1600" b="1" dirty="0" smtClean="0">
                <a:solidFill>
                  <a:srgbClr val="FF0000"/>
                </a:solidFill>
              </a:rPr>
              <a:t>социальную ситуацию его развития</a:t>
            </a:r>
            <a:r>
              <a:rPr lang="ru-RU" sz="1600" b="1" dirty="0" smtClean="0"/>
              <a:t>;</a:t>
            </a:r>
            <a:endParaRPr lang="ru-RU" sz="1600" b="1" dirty="0"/>
          </a:p>
          <a:p>
            <a:pPr lvl="0" rtl="0"/>
            <a:r>
              <a:rPr lang="ru-RU" sz="1600" b="1" dirty="0" smtClean="0"/>
              <a:t>4) поддержка взрослыми положительного, доброжелательного отношения детей друг к другу и взаимодействия детей друг с другом в разных видах деятельности; </a:t>
            </a:r>
            <a:endParaRPr lang="ru-RU" sz="1600" b="1" dirty="0"/>
          </a:p>
          <a:p>
            <a:pPr lvl="0" rtl="0"/>
            <a:r>
              <a:rPr lang="ru-RU" sz="1600" b="1" dirty="0" smtClean="0"/>
              <a:t>5) поддержка инициативы и самостоятельности детей в специфических для них видах деятельности;</a:t>
            </a:r>
            <a:endParaRPr lang="ru-RU" sz="1600" b="1" dirty="0"/>
          </a:p>
          <a:p>
            <a:pPr lvl="0" rtl="0"/>
            <a:r>
              <a:rPr lang="ru-RU" sz="1600" b="1" dirty="0" smtClean="0"/>
              <a:t>6) возможность выбора детьми материалов,  видов активности, участников совместной деятельности и общения;</a:t>
            </a:r>
            <a:endParaRPr lang="ru-RU" sz="1600" b="1" dirty="0"/>
          </a:p>
          <a:p>
            <a:pPr lvl="0" rtl="0"/>
            <a:r>
              <a:rPr lang="ru-RU" sz="1600" b="1" dirty="0" smtClean="0"/>
              <a:t>                         7) защита детей от всех форм физического и психического насилия ; </a:t>
            </a:r>
            <a:endParaRPr lang="ru-RU" sz="1600" b="1" dirty="0"/>
          </a:p>
          <a:p>
            <a:pPr lvl="0" rtl="0"/>
            <a:r>
              <a:rPr lang="ru-RU" sz="1600" b="1" dirty="0" smtClean="0"/>
              <a:t>                         8) поддержка родителей (законных представителей) в воспитании детей, </a:t>
            </a:r>
          </a:p>
          <a:p>
            <a:pPr lvl="0" rtl="0"/>
            <a:r>
              <a:rPr lang="ru-RU" sz="1600" b="1" dirty="0"/>
              <a:t> </a:t>
            </a:r>
            <a:r>
              <a:rPr lang="ru-RU" sz="1600" b="1" dirty="0" smtClean="0"/>
              <a:t>                            охране и укреплении их здоровья, вовлечение семей непосредственно </a:t>
            </a:r>
          </a:p>
          <a:p>
            <a:pPr lvl="0" rtl="0"/>
            <a:r>
              <a:rPr lang="ru-RU" sz="1600" b="1" dirty="0"/>
              <a:t> </a:t>
            </a:r>
            <a:r>
              <a:rPr lang="ru-RU" sz="1600" b="1" dirty="0" smtClean="0"/>
              <a:t>                            в образовательную деятельность.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1774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1412776"/>
            <a:ext cx="7776864" cy="4713387"/>
          </a:xfrm>
        </p:spPr>
        <p:txBody>
          <a:bodyPr>
            <a:normAutofit/>
          </a:bodyPr>
          <a:lstStyle/>
          <a:p>
            <a:pPr lvl="0" rtl="0">
              <a:lnSpc>
                <a:spcPct val="150000"/>
              </a:lnSpc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87002056"/>
              </p:ext>
            </p:extLst>
          </p:nvPr>
        </p:nvGraphicFramePr>
        <p:xfrm>
          <a:off x="2627784" y="548680"/>
          <a:ext cx="4104456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755576" y="1412776"/>
            <a:ext cx="7776864" cy="453650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Деятельность педагогических работников должна исключать перегрузки, влияющие на надлежащее исполнение ими их профессиональных обязанностей, тем самым снижающие необходимое индивидуальное внимание к детям и способные негативно отразиться на благополучии и развитии детей.</a:t>
            </a:r>
          </a:p>
          <a:p>
            <a:pPr lvl="0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Для решения образовательных задач может проводиться оценка индивидуального развития детей. Такая оценка производится педагогом в рамках педагогической диагностики (или мониторинга).</a:t>
            </a:r>
          </a:p>
          <a:p>
            <a:pPr lvl="0"/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Результаты педагогической диагностики (мониторинга) могут использоваться исключительно для решения образовательных задач:</a:t>
            </a:r>
          </a:p>
          <a:p>
            <a:pPr lvl="0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● индивидуализации образования (в том числе поддержки ребёнка, построения его образовательной траектории или профессиональной коррекции особенностей его развития);</a:t>
            </a:r>
          </a:p>
          <a:p>
            <a:pPr lvl="0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● оптимизации работы с группой детей.</a:t>
            </a:r>
          </a:p>
          <a:p>
            <a:pPr lvl="0"/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необходимости используется психологическая диагностика развития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детей, которую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проводят квалифицированные специалисты (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педагоги-психологи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психологи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</a:p>
          <a:p>
            <a:pPr lvl="0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Участие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ребёнка в психологической диагностике допускается только с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согласия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его родителей (законных представителей).</a:t>
            </a:r>
          </a:p>
        </p:txBody>
      </p:sp>
    </p:spTree>
    <p:extLst>
      <p:ext uri="{BB962C8B-B14F-4D97-AF65-F5344CB8AC3E}">
        <p14:creationId xmlns:p14="http://schemas.microsoft.com/office/powerpoint/2010/main" val="383127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206389"/>
              </p:ext>
            </p:extLst>
          </p:nvPr>
        </p:nvGraphicFramePr>
        <p:xfrm>
          <a:off x="1619672" y="764704"/>
          <a:ext cx="698477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47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35422087"/>
              </p:ext>
            </p:extLst>
          </p:nvPr>
        </p:nvGraphicFramePr>
        <p:xfrm>
          <a:off x="827584" y="836712"/>
          <a:ext cx="756084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49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880660" cy="353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7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705239"/>
              </p:ext>
            </p:extLst>
          </p:nvPr>
        </p:nvGraphicFramePr>
        <p:xfrm>
          <a:off x="755576" y="836712"/>
          <a:ext cx="7632848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1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452588"/>
              </p:ext>
            </p:extLst>
          </p:nvPr>
        </p:nvGraphicFramePr>
        <p:xfrm>
          <a:off x="1187624" y="332656"/>
          <a:ext cx="7416824" cy="5361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88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643192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ІІІ. Требования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 кадровым условиям реализации основной образовательной программы дошкольного образования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270817"/>
              </p:ext>
            </p:extLst>
          </p:nvPr>
        </p:nvGraphicFramePr>
        <p:xfrm>
          <a:off x="457200" y="1484784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80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7651143"/>
              </p:ext>
            </p:extLst>
          </p:nvPr>
        </p:nvGraphicFramePr>
        <p:xfrm>
          <a:off x="539552" y="548680"/>
          <a:ext cx="8137078" cy="550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6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. Требования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к материально-техническим условиям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реализации основной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образовательной программы дошкольного образования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797552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5472" y="1484784"/>
            <a:ext cx="7848872" cy="482453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tx1"/>
              </a:solidFill>
            </a:endParaRPr>
          </a:p>
          <a:p>
            <a:endParaRPr lang="ru-RU" sz="1600" b="1" dirty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1</a:t>
            </a:r>
            <a:r>
              <a:rPr lang="ru-RU" sz="1600" b="1" dirty="0">
                <a:solidFill>
                  <a:schemeClr val="tx1"/>
                </a:solidFill>
              </a:rPr>
              <a:t>) требования, определяемые в соответствии с санитарно-эпидемиологическими правилами и нормативами, в том числе: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● к зданиям (помещениям) и участкам,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● к водоснабжению, канализации, отоплению и вентиляции </a:t>
            </a:r>
            <a:r>
              <a:rPr lang="ru-RU" sz="1600" b="1" dirty="0" smtClean="0">
                <a:solidFill>
                  <a:schemeClr val="tx1"/>
                </a:solidFill>
              </a:rPr>
              <a:t>зданий (помещения</a:t>
            </a:r>
            <a:r>
              <a:rPr lang="ru-RU" sz="1600" b="1" dirty="0">
                <a:solidFill>
                  <a:schemeClr val="tx1"/>
                </a:solidFill>
              </a:rPr>
              <a:t>)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● к набору и площадям образовательных помещений, их отделке и оборудованию,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● к искусственному и естественному освещению образовательных помещений,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● к санитарному состоянию и содержанию помещений,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● к оснащению помещений для качественного питания детей;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2) требования, определяемые в соответствии с правилами пожарной безопасности;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3) оснащённость помещений для работы медицинского персонала в Организации;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4) оснащенность помещений развивающей предметно-пространственной средой;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5) требования к материально-техническому обеспечению программы (учебно-методический комплект, оборудование, оснащение (предметы)).</a:t>
            </a:r>
          </a:p>
          <a:p>
            <a:pPr>
              <a:lnSpc>
                <a:spcPct val="15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499176" cy="92211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 Требования к финансовым условиям реализации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основной образовательной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программы дошкольного образования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1556792"/>
            <a:ext cx="7992888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412776"/>
            <a:ext cx="7939675" cy="496855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u="sng" dirty="0" smtClean="0">
              <a:solidFill>
                <a:schemeClr val="tx1"/>
              </a:solidFill>
            </a:endParaRPr>
          </a:p>
          <a:p>
            <a:r>
              <a:rPr lang="ru-RU" sz="1600" b="1" u="sng" dirty="0" smtClean="0">
                <a:solidFill>
                  <a:schemeClr val="tx1"/>
                </a:solidFill>
              </a:rPr>
              <a:t>Финансирование </a:t>
            </a:r>
            <a:r>
              <a:rPr lang="ru-RU" sz="1600" b="1" u="sng" dirty="0">
                <a:solidFill>
                  <a:schemeClr val="tx1"/>
                </a:solidFill>
              </a:rPr>
              <a:t>реализации образовательной программы дошкольного образования должно включать: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● расходы на оплату труда работников, реализующих Программу;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● расходы на средства обучения, соответствующие материалы, в том числе приобретение учебных изданий в бумажном и электронном виде, дидактических материалов, аудио  и видео материалов, средств обучения, в том числе, материалов, оборудования, спецодежды, игр и игрушек, электронных образовательных ресурсов, необходимых для организации всех видов образовательной деятельности и создания развивающей предметно-пространственной среды (в том числе специальных для детей с ОВЗ и детей-инвалидов), приобретения обновляемых образовательных ресурсов, в том числе, расходных материалов, подписки на актуализацию электронных ресурсов, пополнение комплекта средств обучения и подписки на техническое сопровождение деятельности средств обучения, спортивного, оздоровительного оборудования, инвентаря, оплату услуг связи, в том числе расходов, связанных с подключением к информационной сети Интернет;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● расходы, связанных с дополнительным профессиональным образованием педагогических работников по профилю их деятельности;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● иные расходы, связанные с реализацией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31461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442650" cy="227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79" y="476672"/>
            <a:ext cx="8229600" cy="143103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3. ТРЕБОВАНИЯ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 РЕЗУЛЬТАТАМ ОСВОЕНИЯ ОСНОВНОЙ ОБРАЗОВАТЕЛЬНОЙ ПРОГРАММЫ ДОШКОЛЬНОГО ОБРАЗОВАНИЯ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5085184"/>
            <a:ext cx="5616624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005064"/>
            <a:ext cx="80332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buClr>
                <a:srgbClr val="0BD0D9"/>
              </a:buClr>
              <a:buSzPct val="95000"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образовательный результат, а именно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личностного развития ребёнка, его социализации: умение общаться с другими детьми, готовность к сотрудничеству, содействию со взрослыми, формирование жизненных навыков (умение находить выход из тех или иных ситуаций) 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buClr>
                <a:srgbClr val="0BD0D9"/>
              </a:buClr>
              <a:buSzPct val="95000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В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стандарте четко определено, что развитие ребенка не является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объектом</a:t>
            </a:r>
          </a:p>
          <a:p>
            <a:pPr marL="274320" lvl="0" indent="-274320">
              <a:buClr>
                <a:srgbClr val="0BD0D9"/>
              </a:buClr>
              <a:buSzPct val="95000"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измерения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оценки. </a:t>
            </a:r>
          </a:p>
          <a:p>
            <a:pPr marL="274320" lvl="0" indent="-274320">
              <a:buClr>
                <a:srgbClr val="0BD0D9"/>
              </a:buClr>
              <a:buSzPct val="95000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Здесь в отличие от других стандартов,  речь идет только о личностных </a:t>
            </a:r>
          </a:p>
          <a:p>
            <a:pPr marL="274320" lvl="0" indent="-274320">
              <a:buClr>
                <a:srgbClr val="0BD0D9"/>
              </a:buClr>
              <a:buSzPct val="95000"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результатах, обозначенных психологическими характеристиками.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buClr>
                <a:srgbClr val="0BD0D9"/>
              </a:buClr>
              <a:buSzPct val="95000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В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этой связи допускается мониторинг динамики развития ребенка,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  </a:t>
            </a:r>
          </a:p>
          <a:p>
            <a:pPr marL="274320" lvl="0" indent="-274320">
              <a:buClr>
                <a:srgbClr val="0BD0D9"/>
              </a:buClr>
              <a:buSzPct val="95000"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выявления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 способов, с  помощью которых педагог может дать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ребенку</a:t>
            </a:r>
          </a:p>
          <a:p>
            <a:pPr marL="274320" lvl="0" indent="-274320">
              <a:buClr>
                <a:srgbClr val="0BD0D9"/>
              </a:buClr>
              <a:buSzPct val="95000"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развиться, открыть какие-то способности, преодолеть проблемы. </a:t>
            </a:r>
          </a:p>
        </p:txBody>
      </p:sp>
    </p:spTree>
    <p:extLst>
      <p:ext uri="{BB962C8B-B14F-4D97-AF65-F5344CB8AC3E}">
        <p14:creationId xmlns:p14="http://schemas.microsoft.com/office/powerpoint/2010/main" val="22256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8511410"/>
              </p:ext>
            </p:extLst>
          </p:nvPr>
        </p:nvGraphicFramePr>
        <p:xfrm>
          <a:off x="899592" y="548680"/>
          <a:ext cx="734481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9415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u="sng" dirty="0">
                <a:solidFill>
                  <a:srgbClr val="FF0000"/>
                </a:solidFill>
              </a:rPr>
              <a:t>Ц</a:t>
            </a:r>
            <a:r>
              <a:rPr lang="ru-RU" sz="1600" b="1" u="sng" dirty="0" smtClean="0">
                <a:solidFill>
                  <a:srgbClr val="FF0000"/>
                </a:solidFill>
              </a:rPr>
              <a:t>елевые </a:t>
            </a:r>
            <a:r>
              <a:rPr lang="ru-RU" sz="1600" b="1" u="sng" dirty="0">
                <a:solidFill>
                  <a:srgbClr val="FF0000"/>
                </a:solidFill>
              </a:rPr>
              <a:t>ориентиры дошкольного образования </a:t>
            </a:r>
            <a:r>
              <a:rPr lang="ru-RU" sz="1600" b="1" dirty="0"/>
              <a:t>- возрастные характеристики возможных достижений ребёнка на этапе завершения уровня дошкольного образования </a:t>
            </a:r>
          </a:p>
          <a:p>
            <a:pPr marL="0" indent="0">
              <a:buNone/>
            </a:pPr>
            <a:r>
              <a:rPr lang="ru-RU" sz="1600" b="1" dirty="0"/>
              <a:t> ФГОС - 7 интегральных характеристик</a:t>
            </a:r>
          </a:p>
          <a:p>
            <a:pPr marL="0" indent="0">
              <a:buNone/>
            </a:pPr>
            <a:r>
              <a:rPr lang="ru-RU" sz="1600" b="1" dirty="0"/>
              <a:t>ФГТ – 9 интегративных качеств</a:t>
            </a:r>
          </a:p>
          <a:p>
            <a:pPr marL="0" indent="0">
              <a:buNone/>
            </a:pPr>
            <a:r>
              <a:rPr lang="ru-RU" sz="1600" b="1" dirty="0"/>
              <a:t>Целевые ориентиры предполагают формирование у детей дошкольного возраста предпосылок учебной деятельности на этапе завершения ими дошкольного образования.</a:t>
            </a:r>
          </a:p>
          <a:p>
            <a:pPr marL="0" indent="0">
              <a:buNone/>
            </a:pPr>
            <a:endParaRPr lang="ru-RU" sz="1700" b="1" dirty="0"/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20280" y="4066669"/>
            <a:ext cx="7776864" cy="2304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Специфика дошкольного детства (гибкость, пластичность развития ребёнка, высокий разброс вариантов его развития, его непосредственность и непроизвольность), а также системные особенности дошкольного образования (необязательность уровня дошкольного образования в Российской Федерации, отсутствие возможности вменения ребёнку какой либо ответственности </a:t>
            </a:r>
            <a:r>
              <a:rPr lang="ru-RU" sz="1600" b="1" dirty="0" smtClean="0">
                <a:solidFill>
                  <a:schemeClr val="tx1"/>
                </a:solidFill>
              </a:rPr>
              <a:t>за результат</a:t>
            </a:r>
            <a:r>
              <a:rPr lang="ru-RU" sz="1600" b="1" dirty="0">
                <a:solidFill>
                  <a:schemeClr val="tx1"/>
                </a:solidFill>
              </a:rPr>
              <a:t>) делают неправомерными требования от </a:t>
            </a:r>
            <a:r>
              <a:rPr lang="ru-RU" sz="1600" b="1" dirty="0" smtClean="0">
                <a:solidFill>
                  <a:schemeClr val="tx1"/>
                </a:solidFill>
              </a:rPr>
              <a:t>ребёнка дошкольного </a:t>
            </a:r>
            <a:r>
              <a:rPr lang="ru-RU" sz="1600" b="1" dirty="0">
                <a:solidFill>
                  <a:schemeClr val="tx1"/>
                </a:solidFill>
              </a:rPr>
              <a:t>возраста конкретных образовательных достижений и </a:t>
            </a:r>
            <a:r>
              <a:rPr lang="ru-RU" sz="1600" b="1" dirty="0" smtClean="0">
                <a:solidFill>
                  <a:schemeClr val="tx1"/>
                </a:solidFill>
              </a:rPr>
              <a:t>обусловливают </a:t>
            </a:r>
            <a:r>
              <a:rPr lang="ru-RU" sz="1600" b="1" dirty="0">
                <a:solidFill>
                  <a:schemeClr val="tx1"/>
                </a:solidFill>
              </a:rPr>
              <a:t>необходимость определения результатов освоения </a:t>
            </a:r>
            <a:r>
              <a:rPr lang="ru-RU" sz="1600" b="1" dirty="0" smtClean="0">
                <a:solidFill>
                  <a:schemeClr val="tx1"/>
                </a:solidFill>
              </a:rPr>
              <a:t>образовательной </a:t>
            </a:r>
            <a:r>
              <a:rPr lang="ru-RU" sz="1600" b="1" dirty="0">
                <a:solidFill>
                  <a:schemeClr val="tx1"/>
                </a:solidFill>
              </a:rPr>
              <a:t>программы в виде целевых ориентиров.</a:t>
            </a:r>
          </a:p>
        </p:txBody>
      </p:sp>
    </p:spTree>
    <p:extLst>
      <p:ext uri="{BB962C8B-B14F-4D97-AF65-F5344CB8AC3E}">
        <p14:creationId xmlns:p14="http://schemas.microsoft.com/office/powerpoint/2010/main" val="3179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72309009"/>
              </p:ext>
            </p:extLst>
          </p:nvPr>
        </p:nvGraphicFramePr>
        <p:xfrm>
          <a:off x="1403648" y="548680"/>
          <a:ext cx="6984776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9208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92558" y="1196752"/>
            <a:ext cx="7960464" cy="468052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не </a:t>
            </a:r>
            <a:r>
              <a:rPr lang="ru-RU" sz="1600" b="1" dirty="0">
                <a:solidFill>
                  <a:schemeClr val="tx1"/>
                </a:solidFill>
              </a:rPr>
              <a:t>подлежат непосредственной оценке, в том числе, в виде педагогической диагностики (мониторинга)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 не являются основанием для их формального сравнения с реальными достижениями детей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не являются основой объективной оценки соответствия установленным требованиям образовательной деятельности и подготовки детей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не могут служить непосредственным основанием при решении управленческих задач, включая: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</a:rPr>
              <a:t>аттестацию педагогических кадров;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</a:rPr>
              <a:t>оценку качества образования;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</a:rPr>
              <a:t>оценку 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</a:rPr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</a:rPr>
              <a:t>распределение стимулирующего фонда оплаты труда работников Организации.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9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7704856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Настоящие требования являются ориентирами для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endParaRPr lang="ru-RU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700808"/>
            <a:ext cx="7992888" cy="43204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а</a:t>
            </a:r>
            <a:r>
              <a:rPr lang="ru-RU" sz="1600" b="1" dirty="0">
                <a:solidFill>
                  <a:schemeClr val="tx1"/>
                </a:solidFill>
              </a:rPr>
              <a:t>) учредителей Организаций для построения образовательной политики на соответствующих уровнях с учётом целей дошкольного образования, общих для всего образовательного пространства Российской Федерации;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б) индивидуальных предпринимателей, осуществляющих образовательную деятельность по образовательным программам дошкольного образования;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в) педагогов и администрации Организаций для решения задач: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– формирования Программы;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– анализа своей профессиональной деятельности;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– взаимодействия с семьями;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г) авторов образовательных программ дошкольного образования;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д) исследователей при формировании исследовательских программ для изучения характеристик образования детей в возрасте от 2 месяцев до 8 лет;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е) родителей (законных представителей) детей от 2 месяцев до 8 лет для их информированности относительно целей дошкольного образования, общих для всего образовательного пространства Российской Федерации;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ж) широкой общественности.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6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678492" cy="376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8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46581"/>
              </p:ext>
            </p:extLst>
          </p:nvPr>
        </p:nvGraphicFramePr>
        <p:xfrm>
          <a:off x="755576" y="908720"/>
          <a:ext cx="7704856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56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5956700"/>
              </p:ext>
            </p:extLst>
          </p:nvPr>
        </p:nvGraphicFramePr>
        <p:xfrm>
          <a:off x="683568" y="1484784"/>
          <a:ext cx="794156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539552" y="25649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155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10419" y="548680"/>
            <a:ext cx="8064896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Источники: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978690"/>
            <a:ext cx="7819739" cy="5324535"/>
          </a:xfrm>
          <a:prstGeom prst="rect">
            <a:avLst/>
          </a:prstGeom>
        </p:spPr>
        <p:txBody>
          <a:bodyPr/>
          <a:lstStyle/>
          <a:p>
            <a:pPr marL="342900" lvl="0" indent="-342900" rtl="0">
              <a:buAutoNum type="arabicPeriod"/>
            </a:pPr>
            <a:r>
              <a:rPr lang="ru-RU" sz="1600" b="1" dirty="0" err="1" smtClean="0"/>
              <a:t>Волосовец</a:t>
            </a:r>
            <a:r>
              <a:rPr lang="ru-RU" sz="1600" b="1" dirty="0" smtClean="0"/>
              <a:t> Т. В. Презентация «ФЕДЕРАЛЬНЫЙ ГОСУДАРСТВЕННЫЙ ОБРАЗОВАТЕЛЬНЫЙ СТАНДАРТ ДОШКОЛЬНОГО ОБРАЗОВАНИЯ: разработка, апробация, внедрение» //</a:t>
            </a:r>
            <a:r>
              <a:rPr lang="en-US" sz="1600" b="1" dirty="0" smtClean="0"/>
              <a:t>http://www.tc-sfera.ru</a:t>
            </a:r>
            <a:endParaRPr lang="ru-RU" sz="1600" b="1" dirty="0" smtClean="0"/>
          </a:p>
          <a:p>
            <a:pPr lvl="0" rtl="0"/>
            <a:r>
              <a:rPr lang="ru-RU" sz="1600" b="1" dirty="0" smtClean="0"/>
              <a:t>2. Дошкольное образование: мнение родителей, воспитателей, учителей «Каким быть дошкольнику? // </a:t>
            </a:r>
            <a:r>
              <a:rPr lang="en-US" sz="1600" b="1" dirty="0" smtClean="0">
                <a:hlinkClick r:id="rId2"/>
              </a:rPr>
              <a:t>http://mon-ru.livejournal.com</a:t>
            </a:r>
            <a:endParaRPr lang="ru-RU" sz="1600" b="1" dirty="0" smtClean="0"/>
          </a:p>
          <a:p>
            <a:pPr lvl="0" rtl="0"/>
            <a:r>
              <a:rPr lang="ru-RU" sz="1600" b="1" dirty="0" smtClean="0"/>
              <a:t>3. </a:t>
            </a:r>
            <a:r>
              <a:rPr lang="ru-RU" sz="1600" b="1" dirty="0" err="1" smtClean="0"/>
              <a:t>Милкус</a:t>
            </a:r>
            <a:r>
              <a:rPr lang="ru-RU" sz="1600" b="1" dirty="0" smtClean="0"/>
              <a:t> А. Воспитатели будут развивать ребенка в игре, а не натаскивать к школе. Интервью Натальи Третьяк и А.Г. </a:t>
            </a:r>
            <a:r>
              <a:rPr lang="ru-RU" sz="1600" b="1" dirty="0" err="1" smtClean="0"/>
              <a:t>Асмолова</a:t>
            </a:r>
            <a:r>
              <a:rPr lang="ru-RU" sz="1600" b="1" dirty="0" smtClean="0"/>
              <a:t> «Комсомольской правде»//</a:t>
            </a:r>
            <a:r>
              <a:rPr lang="en-US" sz="1600" b="1" dirty="0" smtClean="0"/>
              <a:t> http://www.kp.ru</a:t>
            </a:r>
            <a:endParaRPr lang="ru-RU" sz="1600" b="1" dirty="0"/>
          </a:p>
          <a:p>
            <a:pPr lvl="0" rtl="0"/>
            <a:r>
              <a:rPr lang="ru-RU" sz="1600" b="1" dirty="0" smtClean="0"/>
              <a:t>4. Официальный сайт «Министерство образования и науки Российской Федерации федеральное государственное автономное учреждение «Федеральный институт развития образования»//</a:t>
            </a:r>
            <a:r>
              <a:rPr lang="en-US" sz="1600" b="1" dirty="0" smtClean="0"/>
              <a:t>http://www.firo.ru</a:t>
            </a:r>
            <a:endParaRPr lang="ru-RU" sz="1600" b="1" dirty="0"/>
          </a:p>
          <a:p>
            <a:pPr lvl="0" rtl="0"/>
            <a:r>
              <a:rPr lang="ru-RU" sz="1600" b="1" dirty="0" smtClean="0"/>
              <a:t>5. Официальный сайт «Российская академия образования «Институт психолого-педагогических проблем детства»//</a:t>
            </a:r>
            <a:r>
              <a:rPr lang="en-US" sz="1600" b="1" dirty="0" smtClean="0"/>
              <a:t>http://www.ippdrao.ru</a:t>
            </a:r>
            <a:endParaRPr lang="ru-RU" sz="1600" b="1" dirty="0"/>
          </a:p>
          <a:p>
            <a:pPr lvl="0" rtl="0"/>
            <a:r>
              <a:rPr lang="ru-RU" sz="1600" b="1" dirty="0" smtClean="0"/>
              <a:t>6. Официальный видеоканал </a:t>
            </a:r>
            <a:r>
              <a:rPr lang="ru-RU" sz="1600" b="1" dirty="0" err="1" smtClean="0"/>
              <a:t>Минобрнауки</a:t>
            </a:r>
            <a:r>
              <a:rPr lang="ru-RU" sz="1600" b="1" dirty="0" smtClean="0"/>
              <a:t> России на </a:t>
            </a:r>
            <a:r>
              <a:rPr lang="ru-RU" sz="1600" b="1" dirty="0" err="1" smtClean="0"/>
              <a:t>youtube</a:t>
            </a:r>
            <a:r>
              <a:rPr lang="ru-RU" sz="1600" b="1" dirty="0" smtClean="0"/>
              <a:t> //</a:t>
            </a:r>
            <a:r>
              <a:rPr lang="en-US" sz="1600" b="1" dirty="0" smtClean="0"/>
              <a:t>http://www.youtube.com/user/minobrnauki</a:t>
            </a:r>
            <a:endParaRPr lang="ru-RU" sz="1600" b="1" dirty="0"/>
          </a:p>
          <a:p>
            <a:pPr lvl="0" rtl="0"/>
            <a:r>
              <a:rPr lang="ru-RU" sz="1600" b="1" dirty="0" smtClean="0"/>
              <a:t>7. ПРОЕКТ «ФЕДЕРАЛЬНЫЙ ГОСУДАРСТВЕННЫЙ ОБРАЗОВАТЕЛЬНЫЙ СТАНДАРТ ДОШКОЛЬНОГО ОБРАЗОВАНИЯ»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338" y="1571625"/>
            <a:ext cx="8570912" cy="2387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pres?slideindex=1&amp;slidetitle="/>
              </a:rPr>
              <a:t>ДЕЛОВАЯ ИГРА ДЛЯ ПЕДАГОГОВ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«ЧТО Я ЗНАЮ О СТАНДАРТЕ ДОШКОЛЬНОГО ОБРАЗОВАНИЯ»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4357688"/>
            <a:ext cx="7786688" cy="10541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уточнить знания педагогов об основных положениях, понятиях и принципах ФГОС ДО.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и оборудование: </a:t>
            </a:r>
            <a:r>
              <a:rPr lang="ru-RU" sz="1600" b="1" dirty="0" err="1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мультимедийная</a:t>
            </a:r>
            <a:r>
              <a:rPr lang="ru-RU" sz="1600" b="1" dirty="0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установка.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педагоги</a:t>
            </a:r>
          </a:p>
        </p:txBody>
      </p:sp>
    </p:spTree>
    <p:extLst>
      <p:ext uri="{BB962C8B-B14F-4D97-AF65-F5344CB8AC3E}">
        <p14:creationId xmlns:p14="http://schemas.microsoft.com/office/powerpoint/2010/main" val="6509436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669206" cy="321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1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632848" cy="56886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ru-RU" sz="72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14632" y="2564904"/>
            <a:ext cx="6552728" cy="210263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60000"/>
              </a:lnSpc>
              <a:spcBef>
                <a:spcPct val="20000"/>
              </a:spcBef>
            </a:pPr>
            <a:endParaRPr lang="ru-RU" sz="1600" b="1" dirty="0">
              <a:solidFill>
                <a:prstClr val="black"/>
              </a:solidFill>
            </a:endParaRPr>
          </a:p>
          <a:p>
            <a:pPr lvl="0" algn="ctr">
              <a:lnSpc>
                <a:spcPct val="160000"/>
              </a:lnSpc>
              <a:spcBef>
                <a:spcPct val="20000"/>
              </a:spcBef>
            </a:pPr>
            <a:r>
              <a:rPr lang="ru-RU" sz="1600" b="1" dirty="0">
                <a:solidFill>
                  <a:prstClr val="black"/>
                </a:solidFill>
              </a:rPr>
              <a:t> </a:t>
            </a:r>
            <a:endParaRPr lang="ru-RU" sz="1600" b="1" dirty="0" smtClean="0">
              <a:solidFill>
                <a:prstClr val="black"/>
              </a:solidFill>
            </a:endParaRPr>
          </a:p>
          <a:p>
            <a:pPr lvl="0" algn="ctr">
              <a:lnSpc>
                <a:spcPct val="160000"/>
              </a:lnSpc>
              <a:spcBef>
                <a:spcPct val="20000"/>
              </a:spcBef>
            </a:pPr>
            <a:r>
              <a:rPr lang="ru-RU" sz="1600" b="1" dirty="0" smtClean="0">
                <a:solidFill>
                  <a:prstClr val="black"/>
                </a:solidFill>
              </a:rPr>
              <a:t>Они </a:t>
            </a:r>
            <a:r>
              <a:rPr lang="ru-RU" sz="1600" b="1" dirty="0">
                <a:solidFill>
                  <a:prstClr val="black"/>
                </a:solidFill>
              </a:rPr>
              <a:t>указывают на то, что все родители должны знать о том, что для успешной адаптации к школьной жизни гораздо важнее, чем умение читать и считать, ребенку нужны психологическая стабильность, высокая самооценка, вера в свои силы и социальные способности. 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/>
            </a:r>
            <a:br>
              <a:rPr lang="ru-RU" b="1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24100" y="4869160"/>
            <a:ext cx="5544616" cy="126852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ru-RU" sz="1600" b="1" dirty="0"/>
              <a:t> </a:t>
            </a:r>
            <a:endParaRPr lang="ru-RU" sz="1600" b="1" dirty="0" smtClean="0"/>
          </a:p>
          <a:p>
            <a:pPr algn="ctr">
              <a:lnSpc>
                <a:spcPct val="160000"/>
              </a:lnSpc>
            </a:pPr>
            <a:endParaRPr lang="ru-RU" sz="1600" b="1" dirty="0"/>
          </a:p>
          <a:p>
            <a:pPr algn="ctr">
              <a:lnSpc>
                <a:spcPct val="160000"/>
              </a:lnSpc>
            </a:pPr>
            <a:r>
              <a:rPr lang="ru-RU" sz="1600" b="1" dirty="0" smtClean="0"/>
              <a:t>Все </a:t>
            </a:r>
            <a:r>
              <a:rPr lang="ru-RU" sz="1600" b="1" dirty="0"/>
              <a:t>эти психологические характеристики </a:t>
            </a:r>
          </a:p>
          <a:p>
            <a:pPr algn="ctr">
              <a:lnSpc>
                <a:spcPct val="160000"/>
              </a:lnSpc>
            </a:pPr>
            <a:r>
              <a:rPr lang="ru-RU" sz="1600" b="1" dirty="0"/>
              <a:t>                    лежат в основе высокой мотивации детей </a:t>
            </a:r>
          </a:p>
          <a:p>
            <a:pPr algn="ctr">
              <a:lnSpc>
                <a:spcPct val="160000"/>
              </a:lnSpc>
            </a:pPr>
            <a:r>
              <a:rPr lang="ru-RU" sz="1600" b="1" dirty="0"/>
              <a:t>               к обучению в школе. </a:t>
            </a:r>
            <a:br>
              <a:rPr lang="ru-RU" sz="1600" b="1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67644" y="536149"/>
            <a:ext cx="6552728" cy="174072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60000"/>
              </a:lnSpc>
              <a:spcBef>
                <a:spcPct val="20000"/>
              </a:spcBef>
            </a:pPr>
            <a:r>
              <a:rPr lang="ru-RU" sz="1600" b="1" dirty="0">
                <a:solidFill>
                  <a:schemeClr val="bg1"/>
                </a:solidFill>
              </a:rPr>
              <a:t>Разработчики стандарта красной нитью </a:t>
            </a:r>
          </a:p>
          <a:p>
            <a:pPr lvl="0" algn="ctr">
              <a:lnSpc>
                <a:spcPct val="160000"/>
              </a:lnSpc>
              <a:spcBef>
                <a:spcPct val="20000"/>
              </a:spcBef>
            </a:pPr>
            <a:r>
              <a:rPr lang="ru-RU" sz="1600" b="1" dirty="0">
                <a:solidFill>
                  <a:schemeClr val="bg1"/>
                </a:solidFill>
              </a:rPr>
              <a:t>проводят утверждение о том, что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lvl="0" algn="ctr">
              <a:lnSpc>
                <a:spcPct val="160000"/>
              </a:lnSpc>
              <a:spcBef>
                <a:spcPct val="20000"/>
              </a:spcBef>
            </a:pPr>
            <a:r>
              <a:rPr lang="ru-RU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« </a:t>
            </a:r>
            <a: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не ребенок должен быть готов к школе, </a:t>
            </a:r>
            <a:endParaRPr lang="ru-RU" sz="16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lvl="0" algn="ctr">
              <a:lnSpc>
                <a:spcPct val="160000"/>
              </a:lnSpc>
              <a:spcBef>
                <a:spcPct val="20000"/>
              </a:spcBef>
            </a:pPr>
            <a:r>
              <a:rPr lang="ru-RU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 </a:t>
            </a:r>
            <a: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школа должна быть готова к </a:t>
            </a:r>
            <a:r>
              <a:rPr lang="ru-RU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ребенку»</a:t>
            </a:r>
            <a:endParaRPr lang="ru-RU" sz="1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71600" y="764704"/>
            <a:ext cx="7704856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9125" y="548680"/>
            <a:ext cx="6246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ОПРЕДЕЛЕНИЕ ФГОС ДОШКОЛЬНОГО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ОБРАЗОВАНИЯ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47606227"/>
              </p:ext>
            </p:extLst>
          </p:nvPr>
        </p:nvGraphicFramePr>
        <p:xfrm>
          <a:off x="683568" y="1256566"/>
          <a:ext cx="7992888" cy="5196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1052736"/>
            <a:ext cx="8064896" cy="453650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● полноценного проживания ребёнком всех этапов детства; (младенческого, раннего и дошкольного возраста), обогащения </a:t>
            </a:r>
            <a:r>
              <a:rPr lang="ru-RU" sz="1600" b="1" dirty="0">
                <a:solidFill>
                  <a:srgbClr val="FF0000"/>
                </a:solidFill>
              </a:rPr>
              <a:t>(амплификации) </a:t>
            </a:r>
            <a:r>
              <a:rPr lang="ru-RU" sz="1600" b="1" dirty="0">
                <a:solidFill>
                  <a:schemeClr val="tx1"/>
                </a:solidFill>
              </a:rPr>
              <a:t>детского развития;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● </a:t>
            </a:r>
            <a:r>
              <a:rPr lang="ru-RU" sz="1600" b="1" dirty="0" smtClean="0">
                <a:solidFill>
                  <a:schemeClr val="tx1"/>
                </a:solidFill>
              </a:rPr>
              <a:t>построение образовательной деятельности на основе индивидуальных особенностей каждого ребенка; </a:t>
            </a:r>
            <a:endParaRPr lang="ru-RU" sz="1600" b="1" dirty="0">
              <a:solidFill>
                <a:schemeClr val="tx1"/>
              </a:solidFill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● содействия и сотрудничества детей и взрослых, признания ребенка полноценным участником (субъектом) образовательных отношений;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● поддержки инициативы детей в различных видах деятельности;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● </a:t>
            </a:r>
            <a:r>
              <a:rPr lang="ru-RU" sz="1600" b="1" dirty="0" smtClean="0">
                <a:solidFill>
                  <a:schemeClr val="tx1"/>
                </a:solidFill>
              </a:rPr>
              <a:t>сотрудничество </a:t>
            </a:r>
            <a:r>
              <a:rPr lang="ru-RU" sz="1600" b="1" dirty="0">
                <a:solidFill>
                  <a:schemeClr val="tx1"/>
                </a:solidFill>
              </a:rPr>
              <a:t>с семьей;</a:t>
            </a:r>
          </a:p>
          <a:p>
            <a:pPr>
              <a:buSzPct val="121000"/>
            </a:pPr>
            <a:r>
              <a:rPr lang="ru-RU" sz="1600" b="1" dirty="0">
                <a:solidFill>
                  <a:schemeClr val="tx1"/>
                </a:solidFill>
              </a:rPr>
              <a:t>●приобщения детей к социокультурным нормам, традициям семьи, общества и государства;</a:t>
            </a:r>
          </a:p>
          <a:p>
            <a:pPr>
              <a:buSzPct val="121000"/>
            </a:pPr>
            <a:r>
              <a:rPr lang="ru-RU" sz="1600" b="1" dirty="0">
                <a:solidFill>
                  <a:schemeClr val="tx1"/>
                </a:solidFill>
              </a:rPr>
              <a:t>●формирования познавательных интересов и познавательных действий ребенка в различных видах деятельности; 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●возрастной адекватности (соответствия условий, требований, методов возрасту  и особенностям развития);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● учёта этнокультурной ситуации развития </a:t>
            </a:r>
            <a:r>
              <a:rPr lang="ru-RU" sz="1600" b="1" dirty="0" smtClean="0">
                <a:solidFill>
                  <a:schemeClr val="tx1"/>
                </a:solidFill>
              </a:rPr>
              <a:t>детей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8484" y="577329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ОСНОВНЫЕ ПРИНЦИПЫ ДОШКОЛЬНОГО ОБРАЗОВАНИЯ: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ЦЕЛИ СТАНДАРТА: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55576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24744"/>
            <a:ext cx="806489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Данные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требования уже прописаны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 проекте профессионального стандарта педагогов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дошкольного образования.</a:t>
            </a: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980728"/>
            <a:ext cx="7488832" cy="266429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повышение социального статуса дошкольного образования;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обеспечение государством равенства возможностей для каждого ребенка  в получении качественного дошкольного образования;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сохранение </a:t>
            </a:r>
            <a:r>
              <a:rPr lang="ru-RU" b="1" dirty="0">
                <a:solidFill>
                  <a:srgbClr val="FF0000"/>
                </a:solidFill>
              </a:rPr>
              <a:t>единства образовательного пространства </a:t>
            </a:r>
            <a:r>
              <a:rPr lang="ru-RU" b="1" dirty="0">
                <a:solidFill>
                  <a:schemeClr val="tx1"/>
                </a:solidFill>
              </a:rPr>
              <a:t>Российской Федерации относительно уровня дошкольного образования;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обеспечение 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16813" y="3789040"/>
            <a:ext cx="6552728" cy="165677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/>
              <a:t>Ключевая цель нового стандарта </a:t>
            </a:r>
            <a:r>
              <a:rPr lang="ru-RU" b="1" dirty="0"/>
              <a:t>– стать навигатором, ориентиром для педагогов ДОУ, чтобы они сумели вовремя распознать и скорректировать трудности в развитии детей на ранней стадии, направить их к специалистам (психологам, логопедам и т.д.), грамотно выполнить их рекомендации.</a:t>
            </a:r>
          </a:p>
        </p:txBody>
      </p:sp>
    </p:spTree>
    <p:extLst>
      <p:ext uri="{BB962C8B-B14F-4D97-AF65-F5344CB8AC3E}">
        <p14:creationId xmlns:p14="http://schemas.microsoft.com/office/powerpoint/2010/main" val="38969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3403</Words>
  <Application>Microsoft Office PowerPoint</Application>
  <PresentationFormat>Экран (4:3)</PresentationFormat>
  <Paragraphs>317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Презентация PowerPoint</vt:lpstr>
      <vt:lpstr>ИССЛЕДОВАНИЕ  ожидания родителей, воспитателей, учителей начальной школы по отношению к дошкольному образованию.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СТАНДАРТА: </vt:lpstr>
      <vt:lpstr>Презентация PowerPoint</vt:lpstr>
      <vt:lpstr>Презентация PowerPoint</vt:lpstr>
      <vt:lpstr>Презентация PowerPoint</vt:lpstr>
      <vt:lpstr>1. ТРЕБОВАНИЯ К СТРУКТУРЕ ОСНОВНОЙ ОБРАЗОВАТЕЛЬНОЙ ПРОГРАММЫ ДОШКОЛЬНОГО ОБРАЗОВАНИЯ И ЕЕ ОБЪЕМУ</vt:lpstr>
      <vt:lpstr>Презентация PowerPoint</vt:lpstr>
      <vt:lpstr>Презентация PowerPoint</vt:lpstr>
      <vt:lpstr>                                                 </vt:lpstr>
      <vt:lpstr>СТРУКТУРА ПРОГРАММЫ</vt:lpstr>
      <vt:lpstr> Программа должна включать три основных раздела  (в каждом разделе отражается обязательная часть и часть, формируемая участниками образовательных отношений)  І. ЦЕЛЕВОЙ РАЗДЕЛ ОБЯЗАТЕЛЬНАЯ ЧАСТЬ    </vt:lpstr>
      <vt:lpstr>  </vt:lpstr>
      <vt:lpstr>В Содержательном разделе «Обязательной части» Программы должны быть представлены: </vt:lpstr>
      <vt:lpstr>Содержательный раздел «Части, формируемой участниками образовательного процесса» Программы формируется участниками образовательных отношений самостоятельно, с учётом (при необходимости) парциальных образовательных и иных программ.</vt:lpstr>
      <vt:lpstr>ІІІ.ОРГАНИЗАЦИОННЫЙ РАЗДЕЛ</vt:lpstr>
      <vt:lpstr>Организация образовательной деятельности  осуществляется через</vt:lpstr>
      <vt:lpstr>  2. ТРЕБОВАНИЯ К УСЛОВИЯМ РЕАЛИЗАЦИИ ОСНОВНОЙ ОБРАЗОВАТЕЛЬНОЙ ПРОГРАММЫ ДОШКОЛЬНОГО ОБРАЗОВАНИЯ </vt:lpstr>
      <vt:lpstr>Презентация PowerPoint</vt:lpstr>
      <vt:lpstr>І. Требования к психолого-педагогическим условиям реализации основной образовательной программы дошкольного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ІІІ. Требования к кадровым условиям реализации основной образовательной программы дошкольного образования</vt:lpstr>
      <vt:lpstr>Презентация PowerPoint</vt:lpstr>
      <vt:lpstr>  ІV. Требования к материально-техническим условиям реализации основной образовательной программы дошкольного образования </vt:lpstr>
      <vt:lpstr>V. Требования к финансовым условиям реализации основной образовательной программы дошкольного образования </vt:lpstr>
      <vt:lpstr>3. ТРЕБОВАНИЯ К РЕЗУЛЬТАТАМ ОСВОЕНИЯ ОСНОВНОЙ ОБРАЗОВАТЕЛЬНОЙ ПРОГРАММЫ ДОШКОЛЬНОГО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ДЕЛОВАЯ ИГРА ДЛЯ ПЕДАГОГОВ  «ЧТО Я ЗНАЮ О СТАНДАРТЕ ДОШКОЛЬНОГО ОБРАЗОВАНИЯ»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77</cp:revision>
  <dcterms:created xsi:type="dcterms:W3CDTF">2013-08-20T23:50:31Z</dcterms:created>
  <dcterms:modified xsi:type="dcterms:W3CDTF">2018-11-27T09:26:39Z</dcterms:modified>
</cp:coreProperties>
</file>