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8" r:id="rId3"/>
    <p:sldId id="297" r:id="rId4"/>
    <p:sldId id="295" r:id="rId5"/>
    <p:sldId id="303" r:id="rId6"/>
    <p:sldId id="321" r:id="rId7"/>
    <p:sldId id="307" r:id="rId8"/>
    <p:sldId id="316" r:id="rId9"/>
    <p:sldId id="317" r:id="rId10"/>
    <p:sldId id="318" r:id="rId11"/>
    <p:sldId id="319" r:id="rId12"/>
    <p:sldId id="305" r:id="rId13"/>
    <p:sldId id="294" r:id="rId14"/>
    <p:sldId id="289" r:id="rId15"/>
    <p:sldId id="320" r:id="rId16"/>
    <p:sldId id="290" r:id="rId17"/>
    <p:sldId id="323" r:id="rId18"/>
    <p:sldId id="324" r:id="rId19"/>
    <p:sldId id="310" r:id="rId20"/>
    <p:sldId id="282" r:id="rId21"/>
    <p:sldId id="308" r:id="rId22"/>
    <p:sldId id="32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7C80"/>
    <a:srgbClr val="336600"/>
    <a:srgbClr val="99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3697-1319-4B0F-A3D2-C9A6506747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A79E9-63DA-4134-984A-43DA7993C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A79E9-63DA-4134-984A-43DA7993C7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4C77-2815-48B1-8E9C-9D0A1056874B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3046-1EF1-4F64-8425-DDD4C197E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85;&#1086;&#1074;&#1072;&#1094;&#1080;&#1086;&#1085;&#1085;&#1099;&#1081;%20&#1087;&#1088;&#1086;&#1077;&#1082;&#1090;/&#1080;&#1085;&#1085;&#1086;&#1074;&#1072;&#1094;&#1080;&#1086;&#1085;&#1085;&#1099;&#1081;%20&#1087;&#1088;&#1086;&#1077;&#1082;&#1090;%20&#1051;&#1091;&#1076;&#1082;&#1086;&#1074;&#1072;%20&#1053;.&#1043;.%20(&#1079;&#1072;&#1097;&#1080;&#1090;&#1072;)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6;&#1072;&#1079;&#1076;&#1072;&#1090;&#1086;&#1095;&#1085;&#1099;&#1081;%20&#1084;&#1072;&#1090;&#1077;&#1088;&#1080;&#1072;&#1083;%20&#1087;&#1086;%20&#1090;&#1077;&#1084;&#1077;%20&#1055;&#1088;&#1086;&#1077;&#1082;&#1090;&#1085;&#1072;&#1103;%20&#1076;&#1077;&#1103;&#1090;&#1077;&#1083;&#1100;&#1085;&#1086;&#1089;&#1090;&#1100;%20&#1087;&#1077;&#1076;&#1072;&#1075;&#1086;&#1075;&#1072;%20&#1074;%20&#1044;&#1054;&#1054;/&#1042;&#1072;&#1088;&#1080;&#1090;&#1072;&#1085;&#1090;%20&#8470;1%20&#1086;&#1092;&#1086;&#1088;&#1084;&#1083;&#1077;&#1085;&#1080;&#1103;%20&#1087;&#1088;&#1086;&#1077;&#1082;&#1090;&#1072;.docx" TargetMode="External"/><Relationship Id="rId4" Type="http://schemas.openxmlformats.org/officeDocument/2006/relationships/hyperlink" Target="&#1056;&#1072;&#1079;&#1076;&#1072;&#1090;&#1086;&#1095;&#1085;&#1099;&#1081;%20&#1084;&#1072;&#1090;&#1077;&#1088;&#1080;&#1072;&#1083;%20&#1087;&#1086;%20&#1090;&#1077;&#1084;&#1077;%20&#1055;&#1088;&#1086;&#1077;&#1082;&#1090;&#1085;&#1072;&#1103;%20&#1076;&#1077;&#1103;&#1090;&#1077;&#1083;&#1100;&#1085;&#1086;&#1089;&#1090;&#1100;%20&#1087;&#1077;&#1076;&#1072;&#1075;&#1086;&#1075;&#1072;%20&#1074;%20&#1044;&#1054;&#1054;/&#1042;&#1072;&#1088;&#1080;&#1072;&#1085;&#1090;%20&#8470;2%20&#1086;&#1092;&#1086;&#1088;&#1084;&#1083;&#1077;&#1085;&#1080;&#1103;%20&#1087;&#1088;&#1086;&#1077;&#1082;&#1090;&#107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9888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Семинар- практикум  </a:t>
            </a:r>
            <a:r>
              <a:rPr lang="ru-RU" sz="2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педагогов </a:t>
            </a:r>
            <a:r>
              <a:rPr lang="ru-RU" sz="20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Виноградовского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РМО, </a:t>
            </a:r>
            <a:r>
              <a:rPr lang="ru-RU" sz="20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п.Березник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 педагога ДОО»</a:t>
            </a:r>
            <a: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166709"/>
            <a:ext cx="3816424" cy="1440160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6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l">
              <a:spcBef>
                <a:spcPts val="0"/>
              </a:spcBef>
            </a:pPr>
            <a:r>
              <a:rPr lang="ru-RU" sz="16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старший воспитатель филиала МБОУ «ОБСШ» детский сад №5 «Сказка»</a:t>
            </a:r>
          </a:p>
          <a:p>
            <a:pPr algn="l">
              <a:spcBef>
                <a:spcPts val="0"/>
              </a:spcBef>
            </a:pPr>
            <a:r>
              <a:rPr lang="ru-RU" sz="1600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Лудкова</a:t>
            </a:r>
            <a:r>
              <a:rPr lang="ru-RU" sz="16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  <a:endParaRPr lang="ru-RU" sz="1600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949280"/>
            <a:ext cx="257403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декабрь 2014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659" y="188640"/>
            <a:ext cx="8229600" cy="85010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Основные этапы реализации проекта</a:t>
            </a:r>
            <a: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955671"/>
              </p:ext>
            </p:extLst>
          </p:nvPr>
        </p:nvGraphicFramePr>
        <p:xfrm>
          <a:off x="622851" y="1239493"/>
          <a:ext cx="8082399" cy="54550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1786"/>
                <a:gridCol w="1842620"/>
                <a:gridCol w="3464125"/>
                <a:gridCol w="2123868"/>
              </a:tblGrid>
              <a:tr h="677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п/п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СРОКИ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(дата, месяц)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МЕРОПРИЯТИЯ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ОТВЕТСТВЕННЫЕ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7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ПОДГОТОВИТЕЛЬНЫЙ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0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70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70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70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709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5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184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ЗАКЛЮЧИТЕЛЬНЫЙ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5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35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216024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Образовательный проект</a:t>
            </a:r>
            <a:br>
              <a:rPr lang="ru-RU" sz="40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с детьми</a:t>
            </a:r>
            <a: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227" y="3544416"/>
            <a:ext cx="4176464" cy="279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0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документ 5"/>
          <p:cNvSpPr/>
          <p:nvPr/>
        </p:nvSpPr>
        <p:spPr>
          <a:xfrm>
            <a:off x="251520" y="1628800"/>
            <a:ext cx="3571900" cy="2500330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Дает ребенку возможность экспериментировать, синтезировать полученные знания</a:t>
            </a:r>
            <a:endParaRPr lang="ru-RU" sz="2400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2339752" y="4199998"/>
            <a:ext cx="4857784" cy="2428892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Положительно влияет на мотивационную сферу ребенка, повышая интерес к образовательному процессу и его результату</a:t>
            </a:r>
            <a:endParaRPr lang="ru-RU" sz="2400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643438" y="1643050"/>
            <a:ext cx="4214842" cy="2357454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400" dirty="0" smtClean="0"/>
              <a:t>Развивает творческие способности и коммуникативные навыки</a:t>
            </a:r>
            <a:endParaRPr lang="ru-RU" sz="2400" dirty="0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11560" y="142852"/>
            <a:ext cx="8064896" cy="100013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Значимость проекта для детей</a:t>
            </a:r>
            <a:endParaRPr lang="ru-RU" sz="2800" dirty="0"/>
          </a:p>
        </p:txBody>
      </p:sp>
      <p:sp>
        <p:nvSpPr>
          <p:cNvPr id="15" name="Стрелка вправо 14"/>
          <p:cNvSpPr/>
          <p:nvPr/>
        </p:nvSpPr>
        <p:spPr>
          <a:xfrm rot="7708450">
            <a:off x="1696943" y="1230417"/>
            <a:ext cx="712235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460721" y="3100119"/>
            <a:ext cx="1571636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61415">
            <a:off x="6264030" y="1128298"/>
            <a:ext cx="698353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2557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2800" b="1" i="1" dirty="0" smtClean="0">
              <a:solidFill>
                <a:srgbClr val="3366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040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850" y="1773238"/>
            <a:ext cx="331152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336600"/>
                </a:solidFill>
              </a:rPr>
              <a:t>По доминирующей </a:t>
            </a:r>
          </a:p>
          <a:p>
            <a:pPr algn="ctr"/>
            <a:r>
              <a:rPr lang="ru-RU" sz="1800" dirty="0">
                <a:solidFill>
                  <a:srgbClr val="336600"/>
                </a:solidFill>
              </a:rPr>
              <a:t>деятельности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исследовательские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информационные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творческие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ролевые (игровые) </a:t>
            </a:r>
            <a:endParaRPr lang="ru-RU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практико-ориентированные</a:t>
            </a:r>
            <a:endParaRPr lang="ru-RU" sz="12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3357563"/>
            <a:ext cx="3311525" cy="14398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По предметно-содержательной</a:t>
            </a: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области</a:t>
            </a:r>
            <a:endParaRPr lang="ru-RU" sz="1800" dirty="0">
              <a:solidFill>
                <a:srgbClr val="33660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моно-проект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err="1" smtClean="0"/>
              <a:t>межпредметный</a:t>
            </a:r>
            <a:r>
              <a:rPr lang="ru-RU" sz="1200" dirty="0" smtClean="0"/>
              <a:t> проект</a:t>
            </a:r>
            <a:endParaRPr lang="ru-RU" sz="1200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3850" y="5013325"/>
            <a:ext cx="3311525" cy="1511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336600"/>
                </a:solidFill>
              </a:rPr>
              <a:t>По характеру </a:t>
            </a:r>
            <a:r>
              <a:rPr lang="ru-RU" sz="1800" dirty="0" smtClean="0">
                <a:solidFill>
                  <a:srgbClr val="336600"/>
                </a:solidFill>
              </a:rPr>
              <a:t>координации</a:t>
            </a:r>
            <a:endParaRPr lang="ru-RU" sz="1800" dirty="0">
              <a:solidFill>
                <a:srgbClr val="33660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скрытая (косвенное руководство)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 открытая (прямое руководство)</a:t>
            </a:r>
            <a:endParaRPr lang="ru-RU" sz="1200" dirty="0"/>
          </a:p>
          <a:p>
            <a:pPr algn="ctr"/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64163" y="1773238"/>
            <a:ext cx="3384550" cy="13684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336600"/>
                </a:solidFill>
              </a:rPr>
              <a:t>По характеру </a:t>
            </a:r>
            <a:r>
              <a:rPr lang="ru-RU" sz="1800" dirty="0" smtClean="0">
                <a:solidFill>
                  <a:srgbClr val="336600"/>
                </a:solidFill>
              </a:rPr>
              <a:t>контактов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внутригрупповой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межгрупповой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региональный</a:t>
            </a:r>
            <a:endParaRPr lang="ru-RU" sz="1200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64163" y="3357563"/>
            <a:ext cx="3384550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336600"/>
                </a:solidFill>
              </a:rPr>
              <a:t>По количеству</a:t>
            </a:r>
          </a:p>
          <a:p>
            <a:pPr algn="ctr"/>
            <a:r>
              <a:rPr lang="ru-RU" sz="1800" dirty="0">
                <a:solidFill>
                  <a:srgbClr val="336600"/>
                </a:solidFill>
              </a:rPr>
              <a:t> участников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индивидуальный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парный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групповой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коллективный</a:t>
            </a:r>
            <a:endParaRPr lang="ru-RU" sz="1200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364163" y="5013325"/>
            <a:ext cx="3384550" cy="14398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336600"/>
                </a:solidFill>
              </a:rPr>
              <a:t>По продолжительности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краткосрочный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среднесрочный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долгосрочный</a:t>
            </a:r>
            <a:endParaRPr lang="ru-RU" sz="1200" dirty="0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283968" y="2420888"/>
            <a:ext cx="425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36600"/>
                </a:solidFill>
              </a:rPr>
              <a:t>П</a:t>
            </a:r>
          </a:p>
          <a:p>
            <a:r>
              <a:rPr lang="ru-RU" sz="3600" dirty="0">
                <a:solidFill>
                  <a:srgbClr val="336600"/>
                </a:solidFill>
              </a:rPr>
              <a:t>Р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О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Е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К</a:t>
            </a:r>
          </a:p>
          <a:p>
            <a:r>
              <a:rPr lang="ru-RU" sz="3600" dirty="0">
                <a:solidFill>
                  <a:srgbClr val="336600"/>
                </a:solidFill>
              </a:rPr>
              <a:t>Т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3708400" y="2636838"/>
            <a:ext cx="575568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708400" y="4149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692203" y="4437063"/>
            <a:ext cx="571366" cy="1386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780856" y="2769496"/>
            <a:ext cx="504130" cy="1092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57200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623039" y="4437063"/>
            <a:ext cx="7207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899592" y="260648"/>
            <a:ext cx="7358114" cy="14287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Типология проектов в </a:t>
            </a:r>
            <a:r>
              <a:rPr lang="ru-RU" sz="2800" b="1" cap="all" dirty="0" err="1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доо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i="1" dirty="0" smtClean="0">
                <a:solidFill>
                  <a:srgbClr val="336600"/>
                </a:solidFill>
              </a:rPr>
              <a:t>(по Е.С. Евдокимовой) </a:t>
            </a:r>
            <a:endParaRPr lang="ru-RU" sz="3200" b="1" cap="all" dirty="0" smtClean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92943" y="188640"/>
            <a:ext cx="7358114" cy="102578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Типы проектов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700809"/>
          <a:ext cx="8640959" cy="47406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4027"/>
                <a:gridCol w="5022717"/>
                <a:gridCol w="1944215"/>
              </a:tblGrid>
              <a:tr h="768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336600"/>
                          </a:solidFill>
                        </a:rPr>
                        <a:t>Типы проекта</a:t>
                      </a:r>
                      <a:endParaRPr lang="ru-RU" sz="16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endParaRPr lang="ru-RU" sz="16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детей</a:t>
                      </a:r>
                    </a:p>
                    <a:p>
                      <a:endParaRPr lang="ru-RU" sz="16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01413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Исследовательско-творческий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экспериментируют, </a:t>
                      </a:r>
                    </a:p>
                    <a:p>
                      <a:pPr algn="l"/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 затем оформляют результаты в виде продуктивной деятельности.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89410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89410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(дизайн группы).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98297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работы- детский праздник, дизайн и т.д.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6001"/>
              </p:ext>
            </p:extLst>
          </p:nvPr>
        </p:nvGraphicFramePr>
        <p:xfrm>
          <a:off x="251520" y="1412776"/>
          <a:ext cx="8640959" cy="52877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4392488"/>
                <a:gridCol w="2448271"/>
              </a:tblGrid>
              <a:tr h="3820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336600"/>
                          </a:solidFill>
                        </a:rPr>
                        <a:t>Типы проекта</a:t>
                      </a:r>
                      <a:endParaRPr lang="ru-RU" sz="16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141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– выдвижение и проверка гипотезы («Откуда в дом вода пришла», «Размножение фиалки» и др.)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9844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Ролевой (игровой)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 принимают на себя определенные роли, обусловленные характером и содержанием проекта («Дорожная азбука», «Час самоуправления» и др.)</a:t>
                      </a:r>
                    </a:p>
                    <a:p>
                      <a:pPr algn="l"/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2779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 о каком-то объекте, явлении.</a:t>
                      </a: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Результат: доклад,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буклет, книга («Путешествие в прошлое автобуса», «Что имени твоем» и др.)</a:t>
                      </a:r>
                    </a:p>
                    <a:p>
                      <a:pPr algn="l"/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0683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- творческий продукт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(совместная газета, книжка-самоделка, видеофильм, спектакль, игра, праздник и т.п.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 (элементы)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Средняя, 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09590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Практико-ориентированный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ориентирован на социальные интересы участников проекта («Почему в группе холодно», проект с участием родителей «Самый веселый участок»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др.)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 (элементы)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Средняя, старшая, подготовительная группы</a:t>
                      </a: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6001"/>
              </p:ext>
            </p:extLst>
          </p:nvPr>
        </p:nvGraphicFramePr>
        <p:xfrm>
          <a:off x="152400" y="1412776"/>
          <a:ext cx="8640959" cy="52877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4392488"/>
                <a:gridCol w="2448271"/>
              </a:tblGrid>
              <a:tr h="3820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336600"/>
                          </a:solidFill>
                        </a:rPr>
                        <a:t>Типы проекта</a:t>
                      </a:r>
                      <a:endParaRPr lang="ru-RU" sz="16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141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– выдвижение и проверка гипотезы («Откуда в дом вода пришла», «Размножение фиалки» и др.)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9844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Ролевой (игровой)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 принимают на себя определенные роли, обусловленные характером и содержанием проекта («Дорожная азбука», «Час самоуправления» и др.)</a:t>
                      </a:r>
                    </a:p>
                    <a:p>
                      <a:pPr algn="l"/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2779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 о каком-то объекте, явлении.</a:t>
                      </a:r>
                    </a:p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Результат: доклад,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буклет, книга («Путешествие в прошлое автобуса», «Что имени твоем» и др.)</a:t>
                      </a:r>
                    </a:p>
                    <a:p>
                      <a:pPr algn="l"/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30683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- творческий продукт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(совместная газета, книжка-самоделка, видеофильм, спектакль, игра, праздник и т.п.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 (элементы)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Средняя, старшая, подготовительная группы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09590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Практико-ориентированный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ориентирован на социальные интересы участников проекта («Почему в группе холодно», проект с участием родителей «Самый веселый участок»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др.)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 (элементы)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Средняя, старшая, подготовительная группы</a:t>
                      </a: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892943" y="188640"/>
            <a:ext cx="7358114" cy="1126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АЛГОРИТМ РАБОТЫ НАД ПРОЕКТОМ (1</a:t>
            </a:r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</a:p>
          <a:p>
            <a:pPr algn="ctr"/>
            <a:r>
              <a:rPr lang="ru-RU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(Кочкина Н.А.)</a:t>
            </a:r>
            <a:endParaRPr lang="ru-RU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84422"/>
              </p:ext>
            </p:extLst>
          </p:nvPr>
        </p:nvGraphicFramePr>
        <p:xfrm>
          <a:off x="467544" y="1556792"/>
          <a:ext cx="8136904" cy="50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5616624"/>
              </a:tblGrid>
              <a:tr h="6847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36600"/>
                          </a:solidFill>
                        </a:rPr>
                        <a:t>Этап</a:t>
                      </a:r>
                      <a:r>
                        <a:rPr lang="ru-RU" sz="1800" baseline="0" dirty="0" smtClean="0">
                          <a:solidFill>
                            <a:srgbClr val="336600"/>
                          </a:solidFill>
                        </a:rPr>
                        <a:t> работы над</a:t>
                      </a:r>
                      <a:r>
                        <a:rPr lang="ru-RU" sz="1800" dirty="0" smtClean="0">
                          <a:solidFill>
                            <a:srgbClr val="336600"/>
                          </a:solidFill>
                        </a:rPr>
                        <a:t> проектом</a:t>
                      </a:r>
                      <a:endParaRPr lang="ru-RU" sz="18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rgbClr val="336600"/>
                          </a:solidFill>
                        </a:rPr>
                        <a:t>Задачи</a:t>
                      </a:r>
                      <a:endParaRPr lang="ru-RU" sz="18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0720">
                <a:tc>
                  <a:txBody>
                    <a:bodyPr/>
                    <a:lstStyle/>
                    <a:p>
                      <a:r>
                        <a:rPr lang="ru-RU" sz="1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Проблематизация</a:t>
                      </a:r>
                      <a:endParaRPr lang="ru-RU" sz="1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темы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0075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целей, задач, типа проекта, количество участников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67229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проблемы.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источников необходимой информации.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Выбор методов исследования. 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 в группе.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критериев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оценки результатов работы над проектом.</a:t>
                      </a:r>
                    </a:p>
                    <a:p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формы презентации проекта. </a:t>
                      </a:r>
                    </a:p>
                    <a:p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работы по решению задач проекта по подгруппам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151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имеющего плана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проекта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3384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 процесса проектирования, объяснение полученных результатов. 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достигнутых результатов,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причин успехов и неудач. Оценка результатов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640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для детей поделиться радостью, эмоциями с друзьями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9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892943" y="188640"/>
            <a:ext cx="7358114" cy="1126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АЛГОРИТМ РАБОТЫ НАД ПРОЕКТОМ (2)</a:t>
            </a:r>
            <a:endParaRPr lang="ru-RU" sz="24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84784"/>
          <a:ext cx="8640960" cy="5134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633"/>
                <a:gridCol w="3866879"/>
                <a:gridCol w="2725448"/>
              </a:tblGrid>
              <a:tr h="5386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36600"/>
                          </a:solidFill>
                        </a:rPr>
                        <a:t>Этапы проекта</a:t>
                      </a:r>
                      <a:endParaRPr lang="ru-RU" sz="18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36600"/>
                          </a:solidFill>
                        </a:rPr>
                        <a:t>Деятельность педагога</a:t>
                      </a:r>
                      <a:endParaRPr lang="ru-RU" sz="18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36600"/>
                          </a:solidFill>
                        </a:rPr>
                        <a:t>Деятельность детей</a:t>
                      </a:r>
                      <a:endParaRPr lang="ru-RU" sz="1800" dirty="0">
                        <a:solidFill>
                          <a:srgbClr val="3366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1513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(организационный)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проблему (цель).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(При постановке цели определяется и продукт проекта)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Вводит в игровую (сюжетную) ситуацию.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Формулирует задачу 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проблему.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Вживание в игровую ситуацию.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Принятие задачи.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Дополнение  задач проекта.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1034321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( планирование работы)</a:t>
                      </a:r>
                    </a:p>
                    <a:p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4. Помогает в решении задачи.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5. Помогает спланировать деятельность.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6. Организует деятельность.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5. Объединение детей в рабочие группы.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6. Распределение амплуа.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97874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 реализация проекта)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7. Практическая помощь (по необходимости)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8. Направляет и контролирует осуществление проекта.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7. Формирование специфических знаний, умений,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навыков.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126787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(презентация проекта)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9. Подготовка к презентации.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8. Продукт деятельности готовят к презентации.</a:t>
                      </a:r>
                    </a:p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9. Представляют (зрителям или  экспертам) продукт деятельности.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659" y="188640"/>
            <a:ext cx="8229600" cy="85010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СПОСОБЫ РАЗРАБОТКИ проектов</a:t>
            </a:r>
            <a: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48" y="1556792"/>
            <a:ext cx="3744095" cy="15425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336600"/>
                </a:solidFill>
              </a:rPr>
              <a:t> </a:t>
            </a:r>
            <a:r>
              <a:rPr lang="ru-RU" sz="2000" b="1" dirty="0" smtClean="0"/>
              <a:t>Системная паутинка по проекту</a:t>
            </a:r>
            <a:endParaRPr lang="ru-RU" sz="2000" b="1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848" y="3927761"/>
            <a:ext cx="3744095" cy="136815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</a:t>
            </a:r>
            <a:r>
              <a:rPr lang="ru-RU" sz="2000" b="1" dirty="0" smtClean="0"/>
              <a:t>Метод «Мыслительных карт»</a:t>
            </a:r>
          </a:p>
          <a:p>
            <a:pPr algn="ctr"/>
            <a:r>
              <a:rPr lang="ru-RU" sz="2000" b="1" dirty="0" smtClean="0"/>
              <a:t> (Тони </a:t>
            </a:r>
            <a:r>
              <a:rPr lang="ru-RU" sz="2000" b="1" dirty="0" err="1" smtClean="0"/>
              <a:t>Бьюзен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51598" y="3927761"/>
            <a:ext cx="3744416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</a:t>
            </a:r>
            <a:r>
              <a:rPr lang="ru-RU" sz="2000" b="1" dirty="0" smtClean="0"/>
              <a:t>Образ «Семь мы» (по </a:t>
            </a:r>
            <a:r>
              <a:rPr lang="ru-RU" sz="2000" b="1" dirty="0"/>
              <a:t>З</a:t>
            </a:r>
            <a:r>
              <a:rPr lang="ru-RU" sz="2000" b="1" dirty="0" smtClean="0"/>
              <a:t>аир-Бек)</a:t>
            </a:r>
            <a:endParaRPr lang="ru-RU" sz="20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860032" y="1572156"/>
            <a:ext cx="3635982" cy="152714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«</a:t>
            </a:r>
            <a:r>
              <a:rPr lang="ru-RU" sz="2000" b="1" dirty="0" smtClean="0"/>
              <a:t>Модель трёх вопросов»</a:t>
            </a:r>
            <a:endParaRPr lang="ru-RU" sz="2000" b="1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7281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 с родителями</a:t>
            </a:r>
            <a: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документ 5"/>
          <p:cNvSpPr/>
          <p:nvPr/>
        </p:nvSpPr>
        <p:spPr>
          <a:xfrm>
            <a:off x="251520" y="1700808"/>
            <a:ext cx="3571900" cy="2500330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      формированию сообществ «дети-родители»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2051720" y="4071942"/>
            <a:ext cx="5688632" cy="2786058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проектов пробуждает интерес познанию самих себя и детей, повышает культурную компетентность в области воспитания детей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643438" y="1643050"/>
            <a:ext cx="4214842" cy="2357454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улучшению микроклимата в семье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251520" y="142852"/>
            <a:ext cx="8640960" cy="100013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Значимость проекта для родителей</a:t>
            </a:r>
            <a:endParaRPr lang="ru-RU" sz="2800" dirty="0"/>
          </a:p>
        </p:txBody>
      </p:sp>
      <p:sp>
        <p:nvSpPr>
          <p:cNvPr id="15" name="Стрелка вправо 14"/>
          <p:cNvSpPr/>
          <p:nvPr/>
        </p:nvSpPr>
        <p:spPr>
          <a:xfrm rot="7708450">
            <a:off x="1696943" y="1230417"/>
            <a:ext cx="712235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460721" y="3100119"/>
            <a:ext cx="1571636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061415">
            <a:off x="6264030" y="1128298"/>
            <a:ext cx="698353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3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47912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dirty="0" smtClean="0"/>
              <a:t>      В основе ФГОС ДО заложены новые подходы к построению дошкольного образования, новые требования к реализации основной образовательной программы (далее – ООП). Осуществление этих масштабных инновационных изменений непрерывно связано с педагогическим проектированием.</a:t>
            </a:r>
          </a:p>
          <a:p>
            <a:pPr indent="342900">
              <a:buNone/>
            </a:pPr>
            <a:r>
              <a:rPr lang="ru-RU" sz="2000" dirty="0" smtClean="0"/>
              <a:t>      Проектная деятельность привносит в образовательную систему новые элементы, технологии и методики организации образовательного процесса, способствует созданию условий для максимального проявления индивидуальных свойств участников образовательных отношений, в целом способствует решению задач, стоящих перед современным образованием.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971600" y="260648"/>
            <a:ext cx="7200800" cy="14145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Актуальность </a:t>
            </a:r>
            <a:endParaRPr lang="ru-RU" sz="28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2714644"/>
          </a:xfrm>
        </p:spPr>
        <p:txBody>
          <a:bodyPr>
            <a:normAutofit/>
          </a:bodyPr>
          <a:lstStyle/>
          <a:p>
            <a:pPr marL="365760" indent="-283464">
              <a:buNone/>
              <a:defRPr/>
            </a:pPr>
            <a:r>
              <a:rPr lang="ru-RU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4176464" cy="2795815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Капля 6"/>
          <p:cNvSpPr/>
          <p:nvPr/>
        </p:nvSpPr>
        <p:spPr>
          <a:xfrm>
            <a:off x="3243786" y="5209151"/>
            <a:ext cx="2928941" cy="1571636"/>
          </a:xfrm>
          <a:prstGeom prst="teardrop">
            <a:avLst>
              <a:gd name="adj" fmla="val 34258"/>
            </a:avLst>
          </a:prstGeom>
          <a:ln>
            <a:solidFill>
              <a:srgbClr val="FFCC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Презентация      результатов</a:t>
            </a: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Капля 7"/>
          <p:cNvSpPr/>
          <p:nvPr/>
        </p:nvSpPr>
        <p:spPr>
          <a:xfrm rot="1050740">
            <a:off x="168587" y="3977270"/>
            <a:ext cx="2928941" cy="1571636"/>
          </a:xfrm>
          <a:prstGeom prst="teardrop">
            <a:avLst>
              <a:gd name="adj" fmla="val 34258"/>
            </a:avLst>
          </a:prstGeom>
          <a:ln>
            <a:solidFill>
              <a:srgbClr val="FFCC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Поиск информации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Капля 8"/>
          <p:cNvSpPr/>
          <p:nvPr/>
        </p:nvSpPr>
        <p:spPr>
          <a:xfrm rot="703084">
            <a:off x="5732805" y="1244732"/>
            <a:ext cx="3470163" cy="1571636"/>
          </a:xfrm>
          <a:prstGeom prst="teardrop">
            <a:avLst>
              <a:gd name="adj" fmla="val 34258"/>
            </a:avLst>
          </a:prstGeom>
          <a:ln>
            <a:solidFill>
              <a:srgbClr val="FFCC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Проектирование , планирование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Капля 9"/>
          <p:cNvSpPr/>
          <p:nvPr/>
        </p:nvSpPr>
        <p:spPr>
          <a:xfrm rot="20569047">
            <a:off x="346294" y="1378285"/>
            <a:ext cx="2928941" cy="1571636"/>
          </a:xfrm>
          <a:prstGeom prst="teardrop">
            <a:avLst>
              <a:gd name="adj" fmla="val 34258"/>
            </a:avLst>
          </a:prstGeom>
          <a:ln>
            <a:solidFill>
              <a:srgbClr val="FFCC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1.Проблема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Капля 10"/>
          <p:cNvSpPr/>
          <p:nvPr/>
        </p:nvSpPr>
        <p:spPr>
          <a:xfrm rot="19819073">
            <a:off x="6018091" y="4051078"/>
            <a:ext cx="2928941" cy="1571636"/>
          </a:xfrm>
          <a:prstGeom prst="teardrop">
            <a:avLst>
              <a:gd name="adj" fmla="val 34258"/>
            </a:avLst>
          </a:prstGeom>
          <a:ln>
            <a:solidFill>
              <a:srgbClr val="FFCCCC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Продукт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043608" y="116632"/>
            <a:ext cx="7200800" cy="10818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  Проект это пять «П» </a:t>
            </a:r>
            <a:endParaRPr lang="ru-RU" sz="32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Умение пользоваться методом проектов — показатель высокой квалификации педагога, его прогрессивной методики обучения и развития детей.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Недаром эти технологии относят к технологиям </a:t>
            </a:r>
            <a:r>
              <a:rPr lang="en-US" b="1" i="1" dirty="0" smtClean="0">
                <a:solidFill>
                  <a:srgbClr val="C00000"/>
                </a:solidFill>
              </a:rPr>
              <a:t>XXI</a:t>
            </a:r>
            <a:r>
              <a:rPr lang="ru-RU" b="1" i="1" dirty="0" smtClean="0">
                <a:solidFill>
                  <a:srgbClr val="C00000"/>
                </a:solidFill>
              </a:rPr>
              <a:t> в., которые основаны на умении адаптироваться к стремительно изменяющимся условиям жизни человека современного общества.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/>
              <a:t>Список информационных источников: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>
                <a:solidFill>
                  <a:prstClr val="black"/>
                </a:solidFill>
              </a:rPr>
              <a:t>Абашина В.В., Соколова И.Г. Проектная деятельность детей и взрослых: алгоритм планирования и организации // Детский сад от А до Я, №3, 2008, с.19.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 err="1">
                <a:solidFill>
                  <a:prstClr val="black"/>
                </a:solidFill>
              </a:rPr>
              <a:t>Атемаскина</a:t>
            </a:r>
            <a:r>
              <a:rPr lang="ru-RU" sz="1800" b="1" dirty="0">
                <a:solidFill>
                  <a:prstClr val="black"/>
                </a:solidFill>
              </a:rPr>
              <a:t> Ю.В. Проектная деятельность педагога: сущность и технология [Текст] // Детский сад от А до Я. -  2008. - №3, с.6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>
                <a:solidFill>
                  <a:prstClr val="black"/>
                </a:solidFill>
              </a:rPr>
              <a:t>Метод проектов в дошкольном образовании: </a:t>
            </a:r>
            <a:r>
              <a:rPr lang="ru-RU" sz="1800" b="1" dirty="0" err="1">
                <a:solidFill>
                  <a:prstClr val="black"/>
                </a:solidFill>
              </a:rPr>
              <a:t>метод.пособие</a:t>
            </a:r>
            <a:r>
              <a:rPr lang="ru-RU" sz="1800" b="1" dirty="0">
                <a:solidFill>
                  <a:prstClr val="black"/>
                </a:solidFill>
              </a:rPr>
              <a:t> [Текст] / авт.-сост. </a:t>
            </a:r>
            <a:r>
              <a:rPr lang="ru-RU" sz="1800" b="1" dirty="0" err="1">
                <a:solidFill>
                  <a:prstClr val="black"/>
                </a:solidFill>
              </a:rPr>
              <a:t>Н.А.Кочкина</a:t>
            </a:r>
            <a:r>
              <a:rPr lang="ru-RU" sz="1800" b="1" dirty="0">
                <a:solidFill>
                  <a:prstClr val="black"/>
                </a:solidFill>
              </a:rPr>
              <a:t>. –Архангельск: изд-во АО ИППК РО, 2011. -74с.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>
                <a:solidFill>
                  <a:prstClr val="black"/>
                </a:solidFill>
              </a:rPr>
              <a:t>Проекты в воспитании детей: </a:t>
            </a:r>
            <a:r>
              <a:rPr lang="ru-RU" sz="1800" b="1" dirty="0" err="1">
                <a:solidFill>
                  <a:prstClr val="black"/>
                </a:solidFill>
              </a:rPr>
              <a:t>сб.материалов</a:t>
            </a:r>
            <a:r>
              <a:rPr lang="ru-RU" sz="1800" b="1" dirty="0">
                <a:solidFill>
                  <a:prstClr val="black"/>
                </a:solidFill>
              </a:rPr>
              <a:t> [Текст] / авт.-</a:t>
            </a:r>
            <a:r>
              <a:rPr lang="ru-RU" sz="1800" b="1" dirty="0" err="1">
                <a:solidFill>
                  <a:prstClr val="black"/>
                </a:solidFill>
              </a:rPr>
              <a:t>сост.Ю.П.Брюхова</a:t>
            </a:r>
            <a:r>
              <a:rPr lang="ru-RU" sz="1800" b="1" dirty="0">
                <a:solidFill>
                  <a:prstClr val="black"/>
                </a:solidFill>
              </a:rPr>
              <a:t>. – Архангельск: изд-во АО ИОО, 2014. – 74с.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>
                <a:solidFill>
                  <a:prstClr val="black"/>
                </a:solidFill>
              </a:rPr>
              <a:t>Удод Е.Ю. Проектная деятельность ДОУ  [Электронный ресурс] – </a:t>
            </a:r>
            <a:r>
              <a:rPr lang="en-US" sz="1800" b="1" dirty="0">
                <a:solidFill>
                  <a:prstClr val="black"/>
                </a:solidFill>
              </a:rPr>
              <a:t>URL</a:t>
            </a:r>
            <a:r>
              <a:rPr lang="ru-RU" sz="1800" b="1" dirty="0">
                <a:solidFill>
                  <a:prstClr val="black"/>
                </a:solidFill>
              </a:rPr>
              <a:t>: </a:t>
            </a:r>
            <a:r>
              <a:rPr lang="en-US" sz="1800" b="1" dirty="0">
                <a:solidFill>
                  <a:prstClr val="black"/>
                </a:solidFill>
              </a:rPr>
              <a:t>http://www.maam.ru</a:t>
            </a:r>
            <a:r>
              <a:rPr lang="ru-RU" sz="1800" b="1" dirty="0">
                <a:solidFill>
                  <a:prstClr val="black"/>
                </a:solidFill>
              </a:rPr>
              <a:t>, свободный (дата обращения: 4.12.2014г.).</a:t>
            </a:r>
          </a:p>
          <a:p>
            <a:pPr lvl="0">
              <a:buFont typeface="Arial" pitchFamily="34" charset="0"/>
              <a:buAutoNum type="arabicPeriod"/>
            </a:pPr>
            <a:r>
              <a:rPr lang="ru-RU" sz="1800" b="1" dirty="0" err="1">
                <a:solidFill>
                  <a:prstClr val="black"/>
                </a:solidFill>
              </a:rPr>
              <a:t>Урмина</a:t>
            </a:r>
            <a:r>
              <a:rPr lang="ru-RU" sz="1800" b="1" dirty="0">
                <a:solidFill>
                  <a:prstClr val="black"/>
                </a:solidFill>
              </a:rPr>
              <a:t> И.А. Инновационная деятельность в ДОУ: </a:t>
            </a:r>
            <a:r>
              <a:rPr lang="ru-RU" sz="1800" b="1" dirty="0" err="1">
                <a:solidFill>
                  <a:prstClr val="black"/>
                </a:solidFill>
              </a:rPr>
              <a:t>програм</a:t>
            </a:r>
            <a:r>
              <a:rPr lang="ru-RU" sz="1800" b="1" dirty="0">
                <a:solidFill>
                  <a:prstClr val="black"/>
                </a:solidFill>
              </a:rPr>
              <a:t>.-</a:t>
            </a:r>
            <a:r>
              <a:rPr lang="ru-RU" sz="1800" b="1" dirty="0" err="1">
                <a:solidFill>
                  <a:prstClr val="black"/>
                </a:solidFill>
              </a:rPr>
              <a:t>метод.обеспечение</a:t>
            </a:r>
            <a:r>
              <a:rPr lang="ru-RU" sz="1800" b="1" dirty="0">
                <a:solidFill>
                  <a:prstClr val="black"/>
                </a:solidFill>
              </a:rPr>
              <a:t>: пособие для рук. и </a:t>
            </a:r>
            <a:r>
              <a:rPr lang="ru-RU" sz="1800" b="1" dirty="0" err="1">
                <a:solidFill>
                  <a:prstClr val="black"/>
                </a:solidFill>
              </a:rPr>
              <a:t>адм.работников</a:t>
            </a:r>
            <a:r>
              <a:rPr lang="ru-RU" sz="1800" b="1" dirty="0">
                <a:solidFill>
                  <a:prstClr val="black"/>
                </a:solidFill>
              </a:rPr>
              <a:t> [Текст] / </a:t>
            </a:r>
            <a:r>
              <a:rPr lang="ru-RU" sz="1800" b="1" dirty="0" err="1">
                <a:solidFill>
                  <a:prstClr val="black"/>
                </a:solidFill>
              </a:rPr>
              <a:t>И.А.Урмина</a:t>
            </a:r>
            <a:r>
              <a:rPr lang="ru-RU" sz="1800" b="1" dirty="0">
                <a:solidFill>
                  <a:prstClr val="black"/>
                </a:solidFill>
              </a:rPr>
              <a:t>, </a:t>
            </a:r>
            <a:r>
              <a:rPr lang="ru-RU" sz="1800" b="1" dirty="0" err="1">
                <a:solidFill>
                  <a:prstClr val="black"/>
                </a:solidFill>
              </a:rPr>
              <a:t>Т.А.Данилина</a:t>
            </a:r>
            <a:r>
              <a:rPr lang="ru-RU" sz="1800" b="1" dirty="0">
                <a:solidFill>
                  <a:prstClr val="black"/>
                </a:solidFill>
              </a:rPr>
              <a:t>. – М.: </a:t>
            </a:r>
            <a:r>
              <a:rPr lang="ru-RU" sz="1800" b="1" dirty="0" err="1">
                <a:solidFill>
                  <a:prstClr val="black"/>
                </a:solidFill>
              </a:rPr>
              <a:t>Линка</a:t>
            </a:r>
            <a:r>
              <a:rPr lang="ru-RU" sz="1800" b="1" dirty="0">
                <a:solidFill>
                  <a:prstClr val="black"/>
                </a:solidFill>
              </a:rPr>
              <a:t>-Пресс, 2009. – 320с.</a:t>
            </a:r>
          </a:p>
          <a:p>
            <a:pPr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046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400" b="1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89148"/>
            <a:ext cx="8181975" cy="498021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100" i="1" dirty="0" smtClean="0">
                <a:solidFill>
                  <a:srgbClr val="99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99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1920 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США педагог, психолог, философ Джордж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Отмечал: условиями успешности обучения, являются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учебного материала; познавательная активность ребенка; связь обучения с жизненным опытом ребенка; организация обучения как деятельности (игровой, трудовой). Один из путей реализации данных идей «метод проектов»</a:t>
            </a:r>
          </a:p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1920г.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– метод проектов использовался в России в педагогической практике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С.Т.Шацкого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А.С.Макаренко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1926 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советская педагогика, Е.Г.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Кагаров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впервые определил этапы проекта: начало проекта – детский интерес сегодняшнего дня; самостоятельное планирование программы занятий; выполнение запланированного</a:t>
            </a:r>
          </a:p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1929-30 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предлагались проекты общественно-политические, хозяйственно-производственные, культурно-бытовые</a:t>
            </a:r>
          </a:p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1931 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проектный метод осужден  постановлением ЦК ВКП(б)</a:t>
            </a:r>
          </a:p>
          <a:p>
            <a:pPr algn="just"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1950г.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Широкое распространение проектного метода в садах западной Европы (сады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). Дошкольники составляют планы на день, неделю сообразно своим интересам. Взрослый – помощник в достижении целей.</a:t>
            </a:r>
          </a:p>
          <a:p>
            <a:pPr eaLnBrk="1" hangingPunct="1">
              <a:lnSpc>
                <a:spcPct val="80000"/>
              </a:lnSpc>
              <a:buClr>
                <a:srgbClr val="9933FF"/>
              </a:buClr>
              <a:buFont typeface="Arial" charset="0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 середины 80-х годов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метод проектов не практиковался в отечественной педагогике.</a:t>
            </a:r>
          </a:p>
          <a:p>
            <a:pPr>
              <a:lnSpc>
                <a:spcPct val="80000"/>
              </a:lnSpc>
              <a:buClr>
                <a:srgbClr val="9933FF"/>
              </a:buCl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sz="1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века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метод проекта начал применяться в дошкольных учреждениях</a:t>
            </a:r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971600" y="188640"/>
            <a:ext cx="7200800" cy="10801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история проектной деятельности </a:t>
            </a:r>
            <a:endParaRPr lang="ru-RU" sz="28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1187624" y="188640"/>
            <a:ext cx="7200800" cy="115212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33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ПОНЯТИЯ </a:t>
            </a:r>
          </a:p>
          <a:p>
            <a:pPr algn="ctr"/>
            <a:r>
              <a:rPr lang="ru-RU" sz="2800" b="1" dirty="0" smtClean="0">
                <a:solidFill>
                  <a:srgbClr val="3366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 ПРОЕКТНОЙ ДЕЯТЕЛЬНОСТИ</a:t>
            </a:r>
          </a:p>
          <a:p>
            <a:pPr algn="ctr"/>
            <a:endParaRPr lang="ru-RU" sz="32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41679"/>
              </p:ext>
            </p:extLst>
          </p:nvPr>
        </p:nvGraphicFramePr>
        <p:xfrm>
          <a:off x="323528" y="1700808"/>
          <a:ext cx="8517488" cy="48738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2832"/>
                <a:gridCol w="5904656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Определения</a:t>
                      </a:r>
                      <a:endParaRPr lang="ru-RU" dirty="0"/>
                    </a:p>
                  </a:txBody>
                  <a:tcPr/>
                </a:tc>
              </a:tr>
              <a:tr h="693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это прототип, идеальный образ предполагаемого или возможного объекта, состояния………….</a:t>
                      </a:r>
                      <a:endParaRPr lang="ru-RU" sz="1800" dirty="0"/>
                    </a:p>
                  </a:txBody>
                  <a:tcPr/>
                </a:tc>
              </a:tr>
              <a:tr h="6469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Проектировать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представлять умозрительно, как могла бы развиваться ситуация при внесении в нее тех или иных изменений….</a:t>
                      </a:r>
                      <a:endParaRPr lang="ru-RU" sz="1800" dirty="0"/>
                    </a:p>
                  </a:txBody>
                  <a:tcPr/>
                </a:tc>
              </a:tr>
              <a:tr h="417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процесс создания проекта</a:t>
                      </a:r>
                      <a:endParaRPr lang="ru-RU" sz="1800" dirty="0"/>
                    </a:p>
                  </a:txBody>
                  <a:tcPr/>
                </a:tc>
              </a:tr>
              <a:tr h="6469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Педагогическое проектирование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компонент профессиональной деятельности педагога, который связан с</a:t>
                      </a:r>
                      <a:r>
                        <a:rPr lang="ru-RU" sz="1800" baseline="0" dirty="0" smtClean="0"/>
                        <a:t> постановкой …………..</a:t>
                      </a:r>
                      <a:endParaRPr lang="ru-RU" sz="1800" dirty="0"/>
                    </a:p>
                  </a:txBody>
                  <a:tcPr/>
                </a:tc>
              </a:tr>
              <a:tr h="6469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Проектная деятельность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это форма организации совместной деятельности </a:t>
                      </a:r>
                    </a:p>
                    <a:p>
                      <a:r>
                        <a:rPr lang="ru-RU" sz="1800" dirty="0" smtClean="0"/>
                        <a:t>обучающихся, совокупность приёмов и действий в их определённой последовательности, направленной на достижение ………………..</a:t>
                      </a:r>
                    </a:p>
                  </a:txBody>
                  <a:tcPr/>
                </a:tc>
              </a:tr>
              <a:tr h="6469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Метод проектов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совокупность приемов, действий учащихся в их определенной последовательности для достижения поставленной задачи – решения определенной …….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292" y="2218331"/>
            <a:ext cx="801357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28662" y="357166"/>
            <a:ext cx="7200800" cy="9659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ВИДЫ проектов</a:t>
            </a:r>
            <a:endParaRPr lang="ru-RU" sz="28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869" y="2142496"/>
            <a:ext cx="3311525" cy="1448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Педагогический проект</a:t>
            </a:r>
            <a:endParaRPr lang="ru-RU" sz="12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6581" y="4315619"/>
            <a:ext cx="3311525" cy="14398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Образовательный проект </a:t>
            </a: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с детьми</a:t>
            </a:r>
            <a:endParaRPr lang="ru-RU" sz="1200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57875" y="4250581"/>
            <a:ext cx="331152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Управленческий проект</a:t>
            </a:r>
            <a:endParaRPr lang="ru-RU" sz="12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76" y="2186655"/>
            <a:ext cx="3311525" cy="14398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Проект с родителями</a:t>
            </a:r>
            <a:endParaRPr lang="ru-RU" sz="1200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68630" y="2494780"/>
            <a:ext cx="425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36600"/>
                </a:solidFill>
              </a:rPr>
              <a:t>П</a:t>
            </a:r>
          </a:p>
          <a:p>
            <a:r>
              <a:rPr lang="ru-RU" sz="3600" dirty="0">
                <a:solidFill>
                  <a:srgbClr val="336600"/>
                </a:solidFill>
              </a:rPr>
              <a:t>Р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О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Е</a:t>
            </a:r>
          </a:p>
          <a:p>
            <a:r>
              <a:rPr lang="ru-RU" sz="3600" dirty="0">
                <a:solidFill>
                  <a:srgbClr val="336600"/>
                </a:solidFill>
              </a:rPr>
              <a:t>К</a:t>
            </a:r>
          </a:p>
          <a:p>
            <a:r>
              <a:rPr lang="ru-RU" sz="3600" dirty="0">
                <a:solidFill>
                  <a:srgbClr val="336600"/>
                </a:solidFill>
              </a:rPr>
              <a:t>Т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80206" y="3106863"/>
            <a:ext cx="52599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94080" y="4005064"/>
            <a:ext cx="52599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05980" y="3061657"/>
            <a:ext cx="42052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017401" y="4077072"/>
            <a:ext cx="27269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2714644"/>
          </a:xfrm>
        </p:spPr>
        <p:txBody>
          <a:bodyPr>
            <a:normAutofit/>
          </a:bodyPr>
          <a:lstStyle/>
          <a:p>
            <a:pPr marL="365760" indent="-283464">
              <a:buNone/>
              <a:defRPr/>
            </a:pPr>
            <a:r>
              <a:rPr lang="ru-RU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971599" y="980728"/>
            <a:ext cx="7200800" cy="16561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   Педагогический проект</a:t>
            </a:r>
            <a:endParaRPr lang="ru-RU" sz="3200" b="1" cap="all" dirty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Ура. Теперь у нас есть сайт - 20 Ноября 2013 - skaz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6" y="3851335"/>
            <a:ext cx="4320480" cy="29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Блок-схема: документ 10"/>
          <p:cNvSpPr/>
          <p:nvPr/>
        </p:nvSpPr>
        <p:spPr>
          <a:xfrm>
            <a:off x="251520" y="188640"/>
            <a:ext cx="8568952" cy="100811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Значимость проекта для педагогов</a:t>
            </a:r>
            <a:endParaRPr lang="ru-RU" sz="2800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526459" y="2890365"/>
            <a:ext cx="2016224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67544" y="1484784"/>
            <a:ext cx="8424936" cy="504056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Формирует профессиональную компетентность: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107504" y="4221088"/>
            <a:ext cx="2088232" cy="2636912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Выявляет  творческий потенциал педагогов</a:t>
            </a: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017597" y="1175091"/>
            <a:ext cx="457884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2267744" y="4077072"/>
            <a:ext cx="3960440" cy="2232248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Дать возможность работая группой, объединить её общей инициативной идеей</a:t>
            </a:r>
            <a:endParaRPr lang="ru-RU" sz="2400" dirty="0"/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6300192" y="4149080"/>
            <a:ext cx="2592288" cy="2357454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Учит профессионально оценивать педагогические ситуац</a:t>
            </a:r>
            <a:r>
              <a:rPr lang="ru-RU" sz="2800" dirty="0" smtClean="0"/>
              <a:t>ии</a:t>
            </a:r>
            <a:endParaRPr lang="ru-RU" sz="2800" dirty="0"/>
          </a:p>
        </p:txBody>
      </p:sp>
      <p:sp>
        <p:nvSpPr>
          <p:cNvPr id="24" name="Стрелка вправо 23"/>
          <p:cNvSpPr/>
          <p:nvPr/>
        </p:nvSpPr>
        <p:spPr>
          <a:xfrm rot="2609473">
            <a:off x="4826644" y="2929551"/>
            <a:ext cx="3056663" cy="28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8168577">
            <a:off x="687073" y="2970463"/>
            <a:ext cx="3264843" cy="28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79512" y="2276872"/>
            <a:ext cx="4176464" cy="1728192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</a:t>
            </a:r>
            <a:r>
              <a:rPr lang="ru-RU" sz="2400" dirty="0" smtClean="0"/>
              <a:t>Непрерывное    овладение прогрессивными технологиями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716016" y="2276872"/>
            <a:ext cx="4214842" cy="1728192"/>
          </a:xfrm>
          <a:prstGeom prst="flowChartDocument">
            <a:avLst/>
          </a:prstGeom>
          <a:solidFill>
            <a:srgbClr val="FF7C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педагога самому ставить и решать творческие и исследовательские задачи</a:t>
            </a:r>
          </a:p>
        </p:txBody>
      </p:sp>
      <p:sp>
        <p:nvSpPr>
          <p:cNvPr id="15" name="Стрелка вправо 14"/>
          <p:cNvSpPr/>
          <p:nvPr/>
        </p:nvSpPr>
        <p:spPr>
          <a:xfrm rot="7708450">
            <a:off x="2063519" y="2003158"/>
            <a:ext cx="494300" cy="357190"/>
          </a:xfrm>
          <a:prstGeom prst="rightArrow">
            <a:avLst>
              <a:gd name="adj1" fmla="val 6547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281227">
            <a:off x="6181137" y="2010916"/>
            <a:ext cx="590278" cy="357190"/>
          </a:xfrm>
          <a:prstGeom prst="rightArrow">
            <a:avLst>
              <a:gd name="adj1" fmla="val 6547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1" grpId="0" animBg="1"/>
      <p:bldP spid="2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2557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2800" b="1" i="1" dirty="0" smtClean="0">
              <a:solidFill>
                <a:srgbClr val="3366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850" y="1857688"/>
            <a:ext cx="3311525" cy="9118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</a:t>
            </a:r>
            <a:r>
              <a:rPr lang="ru-RU" sz="1800" dirty="0" err="1" smtClean="0">
                <a:solidFill>
                  <a:srgbClr val="336600"/>
                </a:solidFill>
              </a:rPr>
              <a:t>прогностичности</a:t>
            </a:r>
            <a:endParaRPr lang="ru-RU" sz="12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3234842"/>
            <a:ext cx="3311525" cy="92159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dirty="0" smtClean="0">
              <a:solidFill>
                <a:srgbClr val="336600"/>
              </a:solidFill>
            </a:endParaRPr>
          </a:p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</a:t>
            </a:r>
            <a:r>
              <a:rPr lang="ru-RU" sz="1800" dirty="0" err="1" smtClean="0">
                <a:solidFill>
                  <a:srgbClr val="336600"/>
                </a:solidFill>
              </a:rPr>
              <a:t>пошаговости</a:t>
            </a:r>
            <a:endParaRPr lang="ru-RU" sz="1200" dirty="0"/>
          </a:p>
          <a:p>
            <a:pPr algn="ctr"/>
            <a:endParaRPr lang="ru-RU" sz="1800" dirty="0">
              <a:solidFill>
                <a:srgbClr val="3366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23850" y="4541878"/>
            <a:ext cx="3311525" cy="8945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 нормирования</a:t>
            </a:r>
            <a:endParaRPr lang="ru-RU" sz="1200" dirty="0"/>
          </a:p>
          <a:p>
            <a:pPr algn="ctr"/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63940" y="1836313"/>
            <a:ext cx="3384550" cy="95455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обратной связи</a:t>
            </a:r>
            <a:endParaRPr lang="ru-RU" sz="1200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41278" y="3259212"/>
            <a:ext cx="3384550" cy="8728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продуктивности</a:t>
            </a:r>
            <a:endParaRPr lang="ru-RU" sz="1200" dirty="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388303" y="4448249"/>
            <a:ext cx="3384550" cy="92979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культурной аналогии</a:t>
            </a:r>
            <a:endParaRPr lang="ru-RU" sz="1200" dirty="0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299114" y="2021991"/>
            <a:ext cx="4254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6600"/>
                </a:solidFill>
              </a:rPr>
              <a:t>П</a:t>
            </a:r>
          </a:p>
          <a:p>
            <a:r>
              <a:rPr lang="ru-RU" sz="2800" b="1" dirty="0">
                <a:solidFill>
                  <a:srgbClr val="336600"/>
                </a:solidFill>
              </a:rPr>
              <a:t>Р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ИНЦИП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3708747" y="2672532"/>
            <a:ext cx="511413" cy="809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708747" y="386104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738691" y="4437063"/>
            <a:ext cx="524877" cy="504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760109" y="2769494"/>
            <a:ext cx="524877" cy="712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623039" y="3861048"/>
            <a:ext cx="6619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724564" y="4437063"/>
            <a:ext cx="560422" cy="504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899592" y="260648"/>
            <a:ext cx="7358114" cy="14287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ПРИНЦИПЫ ПРОЕКТНОЙ ДЕЯТЕЛЬНОСТИ</a:t>
            </a:r>
          </a:p>
          <a:p>
            <a:pPr algn="ctr"/>
            <a:r>
              <a:rPr lang="ru-RU" sz="2400" b="1" i="1" dirty="0" smtClean="0">
                <a:solidFill>
                  <a:srgbClr val="336600"/>
                </a:solidFill>
              </a:rPr>
              <a:t>(</a:t>
            </a:r>
            <a:r>
              <a:rPr lang="ru-RU" sz="2400" b="1" i="1" dirty="0" err="1" smtClean="0">
                <a:solidFill>
                  <a:srgbClr val="336600"/>
                </a:solidFill>
              </a:rPr>
              <a:t>И.А.Колесникова</a:t>
            </a:r>
            <a:r>
              <a:rPr lang="ru-RU" sz="2400" b="1" i="1" dirty="0" smtClean="0">
                <a:solidFill>
                  <a:srgbClr val="336600"/>
                </a:solidFill>
              </a:rPr>
              <a:t>, </a:t>
            </a:r>
            <a:r>
              <a:rPr lang="ru-RU" sz="2400" b="1" i="1" dirty="0" err="1" smtClean="0">
                <a:solidFill>
                  <a:srgbClr val="336600"/>
                </a:solidFill>
              </a:rPr>
              <a:t>М.П.Горчакова</a:t>
            </a:r>
            <a:r>
              <a:rPr lang="ru-RU" sz="2400" b="1" i="1" dirty="0" smtClean="0">
                <a:solidFill>
                  <a:srgbClr val="336600"/>
                </a:solidFill>
              </a:rPr>
              <a:t>-Сибирская) </a:t>
            </a:r>
            <a:endParaRPr lang="ru-RU" sz="3200" b="1" cap="all" dirty="0" smtClean="0">
              <a:ln w="0"/>
              <a:solidFill>
                <a:srgbClr val="33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032289" y="5821828"/>
            <a:ext cx="3384550" cy="9567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dirty="0" smtClean="0">
                <a:solidFill>
                  <a:srgbClr val="336600"/>
                </a:solidFill>
              </a:rPr>
              <a:t> саморазвития</a:t>
            </a:r>
            <a:endParaRPr lang="ru-RU" sz="1200" dirty="0"/>
          </a:p>
        </p:txBody>
      </p:sp>
      <p:cxnSp>
        <p:nvCxnSpPr>
          <p:cNvPr id="4" name="Прямая со стрелкой 3"/>
          <p:cNvCxnSpPr>
            <a:stCxn id="5130" idx="2"/>
          </p:cNvCxnSpPr>
          <p:nvPr/>
        </p:nvCxnSpPr>
        <p:spPr>
          <a:xfrm flipH="1">
            <a:off x="4499992" y="5130534"/>
            <a:ext cx="11847" cy="569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логи\фоны для блога картинки\ramka-114.jpg"/>
          <p:cNvPicPr>
            <a:picLocks noChangeAspect="1" noChangeArrowheads="1"/>
          </p:cNvPicPr>
          <p:nvPr/>
        </p:nvPicPr>
        <p:blipFill>
          <a:blip r:embed="rId2" cstate="print"/>
          <a:srcRect l="31250" t="76042"/>
          <a:stretch>
            <a:fillRect/>
          </a:stretch>
        </p:blipFill>
        <p:spPr bwMode="auto">
          <a:xfrm>
            <a:off x="-1954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Название проекта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Актуальность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Цели и задачи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Основное содержание проекта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Ресурсы и условия реализации проекта (временные, информационные, материально-технические, финансовые и др.)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Партнеры (при необходимости)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Основные этапы реализации проекта 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Достигнутые образовательные результаты и эффекты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Перспективы дальнейшего развития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Литература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Приложения (фотографии, конспекты, рисунки, видеоматериалы, презентация по проекту и др.)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>Содержание проекта</a:t>
            </a:r>
            <a:br>
              <a:rPr lang="ru-RU" sz="27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i="1" dirty="0" smtClean="0">
                <a:solidFill>
                  <a:srgbClr val="336600"/>
                </a:solidFill>
                <a:hlinkClick r:id="rId3" action="ppaction://hlinkfile"/>
              </a:rPr>
              <a:t>(</a:t>
            </a:r>
            <a:r>
              <a:rPr lang="ru-RU" sz="2400" b="1" i="1" dirty="0" smtClean="0">
                <a:solidFill>
                  <a:srgbClr val="336600"/>
                </a:solidFill>
                <a:hlinkClick r:id="rId4" action="ppaction://hlinkfile"/>
              </a:rPr>
              <a:t>вариант два</a:t>
            </a:r>
            <a:r>
              <a:rPr lang="ru-RU" sz="2400" b="1" i="1" dirty="0" smtClean="0">
                <a:solidFill>
                  <a:srgbClr val="336600"/>
                </a:solidFill>
                <a:hlinkClick r:id="rId3" action="ppaction://hlinkfile"/>
              </a:rPr>
              <a:t>, </a:t>
            </a:r>
            <a:r>
              <a:rPr lang="ru-RU" sz="2400" b="1" i="1" dirty="0" smtClean="0">
                <a:solidFill>
                  <a:srgbClr val="336600"/>
                </a:solidFill>
                <a:hlinkClick r:id="rId5" action="ppaction://hlinkfile"/>
              </a:rPr>
              <a:t>вариант три</a:t>
            </a:r>
            <a:r>
              <a:rPr lang="ru-RU" sz="2400" b="1" i="1" dirty="0" smtClean="0">
                <a:solidFill>
                  <a:srgbClr val="336600"/>
                </a:solidFill>
                <a:hlinkClick r:id="rId3" action="ppaction://hlinkfile"/>
              </a:rPr>
              <a:t>) </a:t>
            </a:r>
            <a: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solidFill>
                  <a:srgbClr val="3366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1424</Words>
  <Application>Microsoft Office PowerPoint</Application>
  <PresentationFormat>Экран (4:3)</PresentationFormat>
  <Paragraphs>288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          Семинар- практикум  для   педагогов Виноградовского района  РМО, п.Березник     «Проектная деятельность педагога ДОО»  </vt:lpstr>
      <vt:lpstr>Актуальность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</vt:lpstr>
      <vt:lpstr>  Содержание проекта (вариант два, вариант три)   </vt:lpstr>
      <vt:lpstr>  Основные этапы реализации проекта  </vt:lpstr>
      <vt:lpstr>  Образовательный проект  с детьми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СПОСОБЫ РАЗРАБОТКИ проектов  </vt:lpstr>
      <vt:lpstr>  Проект с родителями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157</cp:revision>
  <dcterms:created xsi:type="dcterms:W3CDTF">2011-11-19T10:29:48Z</dcterms:created>
  <dcterms:modified xsi:type="dcterms:W3CDTF">2015-02-16T10:46:20Z</dcterms:modified>
</cp:coreProperties>
</file>